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8" r:id="rId2"/>
    <p:sldMasterId id="2147483823" r:id="rId3"/>
    <p:sldMasterId id="2147483829" r:id="rId4"/>
    <p:sldMasterId id="2147483831" r:id="rId5"/>
    <p:sldMasterId id="2147483833" r:id="rId6"/>
  </p:sldMasterIdLst>
  <p:notesMasterIdLst>
    <p:notesMasterId r:id="rId77"/>
  </p:notesMasterIdLst>
  <p:sldIdLst>
    <p:sldId id="895" r:id="rId7"/>
    <p:sldId id="894" r:id="rId8"/>
    <p:sldId id="896" r:id="rId9"/>
    <p:sldId id="900" r:id="rId10"/>
    <p:sldId id="899" r:id="rId11"/>
    <p:sldId id="901" r:id="rId12"/>
    <p:sldId id="902" r:id="rId13"/>
    <p:sldId id="953" r:id="rId14"/>
    <p:sldId id="897" r:id="rId15"/>
    <p:sldId id="912" r:id="rId16"/>
    <p:sldId id="957" r:id="rId17"/>
    <p:sldId id="906" r:id="rId18"/>
    <p:sldId id="915" r:id="rId19"/>
    <p:sldId id="904" r:id="rId20"/>
    <p:sldId id="905" r:id="rId21"/>
    <p:sldId id="907" r:id="rId22"/>
    <p:sldId id="916" r:id="rId23"/>
    <p:sldId id="914" r:id="rId24"/>
    <p:sldId id="926" r:id="rId25"/>
    <p:sldId id="925" r:id="rId26"/>
    <p:sldId id="940" r:id="rId27"/>
    <p:sldId id="954" r:id="rId28"/>
    <p:sldId id="913" r:id="rId29"/>
    <p:sldId id="920" r:id="rId30"/>
    <p:sldId id="909" r:id="rId31"/>
    <p:sldId id="919" r:id="rId32"/>
    <p:sldId id="910" r:id="rId33"/>
    <p:sldId id="903" r:id="rId34"/>
    <p:sldId id="908" r:id="rId35"/>
    <p:sldId id="928" r:id="rId36"/>
    <p:sldId id="918" r:id="rId37"/>
    <p:sldId id="911" r:id="rId38"/>
    <p:sldId id="921" r:id="rId39"/>
    <p:sldId id="964" r:id="rId40"/>
    <p:sldId id="922" r:id="rId41"/>
    <p:sldId id="955" r:id="rId42"/>
    <p:sldId id="898" r:id="rId43"/>
    <p:sldId id="963" r:id="rId44"/>
    <p:sldId id="961" r:id="rId45"/>
    <p:sldId id="959" r:id="rId46"/>
    <p:sldId id="960" r:id="rId47"/>
    <p:sldId id="962" r:id="rId48"/>
    <p:sldId id="958" r:id="rId49"/>
    <p:sldId id="927" r:id="rId50"/>
    <p:sldId id="923" r:id="rId51"/>
    <p:sldId id="929" r:id="rId52"/>
    <p:sldId id="930" r:id="rId53"/>
    <p:sldId id="931" r:id="rId54"/>
    <p:sldId id="932" r:id="rId55"/>
    <p:sldId id="948" r:id="rId56"/>
    <p:sldId id="947" r:id="rId57"/>
    <p:sldId id="949" r:id="rId58"/>
    <p:sldId id="950" r:id="rId59"/>
    <p:sldId id="951" r:id="rId60"/>
    <p:sldId id="933" r:id="rId61"/>
    <p:sldId id="934" r:id="rId62"/>
    <p:sldId id="936" r:id="rId63"/>
    <p:sldId id="937" r:id="rId64"/>
    <p:sldId id="938" r:id="rId65"/>
    <p:sldId id="941" r:id="rId66"/>
    <p:sldId id="939" r:id="rId67"/>
    <p:sldId id="942" r:id="rId68"/>
    <p:sldId id="943" r:id="rId69"/>
    <p:sldId id="944" r:id="rId70"/>
    <p:sldId id="945" r:id="rId71"/>
    <p:sldId id="946" r:id="rId72"/>
    <p:sldId id="952" r:id="rId73"/>
    <p:sldId id="965" r:id="rId74"/>
    <p:sldId id="956" r:id="rId75"/>
    <p:sldId id="874" r:id="rId76"/>
  </p:sldIdLst>
  <p:sldSz cx="9144000" cy="6858000" type="screen4x3"/>
  <p:notesSz cx="6858000" cy="9144000"/>
  <p:defaultTextStyle>
    <a:defPPr>
      <a:defRPr lang="en-US"/>
    </a:defPPr>
    <a:lvl1pPr algn="l" rtl="0" fontAlgn="base">
      <a:spcBef>
        <a:spcPct val="0"/>
      </a:spcBef>
      <a:spcAft>
        <a:spcPct val="0"/>
      </a:spcAft>
      <a:defRPr sz="2200" kern="1200">
        <a:solidFill>
          <a:schemeClr val="hlink"/>
        </a:solidFill>
        <a:latin typeface="Arial" charset="0"/>
        <a:ea typeface="+mn-ea"/>
        <a:cs typeface="Arial" charset="0"/>
      </a:defRPr>
    </a:lvl1pPr>
    <a:lvl2pPr marL="457200" algn="l" rtl="0" fontAlgn="base">
      <a:spcBef>
        <a:spcPct val="0"/>
      </a:spcBef>
      <a:spcAft>
        <a:spcPct val="0"/>
      </a:spcAft>
      <a:defRPr sz="2200" kern="1200">
        <a:solidFill>
          <a:schemeClr val="hlink"/>
        </a:solidFill>
        <a:latin typeface="Arial" charset="0"/>
        <a:ea typeface="+mn-ea"/>
        <a:cs typeface="Arial" charset="0"/>
      </a:defRPr>
    </a:lvl2pPr>
    <a:lvl3pPr marL="914400" algn="l" rtl="0" fontAlgn="base">
      <a:spcBef>
        <a:spcPct val="0"/>
      </a:spcBef>
      <a:spcAft>
        <a:spcPct val="0"/>
      </a:spcAft>
      <a:defRPr sz="2200" kern="1200">
        <a:solidFill>
          <a:schemeClr val="hlink"/>
        </a:solidFill>
        <a:latin typeface="Arial" charset="0"/>
        <a:ea typeface="+mn-ea"/>
        <a:cs typeface="Arial" charset="0"/>
      </a:defRPr>
    </a:lvl3pPr>
    <a:lvl4pPr marL="1371600" algn="l" rtl="0" fontAlgn="base">
      <a:spcBef>
        <a:spcPct val="0"/>
      </a:spcBef>
      <a:spcAft>
        <a:spcPct val="0"/>
      </a:spcAft>
      <a:defRPr sz="2200" kern="1200">
        <a:solidFill>
          <a:schemeClr val="hlink"/>
        </a:solidFill>
        <a:latin typeface="Arial" charset="0"/>
        <a:ea typeface="+mn-ea"/>
        <a:cs typeface="Arial" charset="0"/>
      </a:defRPr>
    </a:lvl4pPr>
    <a:lvl5pPr marL="1828800" algn="l" rtl="0" fontAlgn="base">
      <a:spcBef>
        <a:spcPct val="0"/>
      </a:spcBef>
      <a:spcAft>
        <a:spcPct val="0"/>
      </a:spcAft>
      <a:defRPr sz="2200" kern="1200">
        <a:solidFill>
          <a:schemeClr val="hlink"/>
        </a:solidFill>
        <a:latin typeface="Arial" charset="0"/>
        <a:ea typeface="+mn-ea"/>
        <a:cs typeface="Arial" charset="0"/>
      </a:defRPr>
    </a:lvl5pPr>
    <a:lvl6pPr marL="2286000" algn="l" defTabSz="914400" rtl="0" eaLnBrk="1" latinLnBrk="0" hangingPunct="1">
      <a:defRPr sz="2200" kern="1200">
        <a:solidFill>
          <a:schemeClr val="hlink"/>
        </a:solidFill>
        <a:latin typeface="Arial" charset="0"/>
        <a:ea typeface="+mn-ea"/>
        <a:cs typeface="Arial" charset="0"/>
      </a:defRPr>
    </a:lvl6pPr>
    <a:lvl7pPr marL="2743200" algn="l" defTabSz="914400" rtl="0" eaLnBrk="1" latinLnBrk="0" hangingPunct="1">
      <a:defRPr sz="2200" kern="1200">
        <a:solidFill>
          <a:schemeClr val="hlink"/>
        </a:solidFill>
        <a:latin typeface="Arial" charset="0"/>
        <a:ea typeface="+mn-ea"/>
        <a:cs typeface="Arial" charset="0"/>
      </a:defRPr>
    </a:lvl7pPr>
    <a:lvl8pPr marL="3200400" algn="l" defTabSz="914400" rtl="0" eaLnBrk="1" latinLnBrk="0" hangingPunct="1">
      <a:defRPr sz="2200" kern="1200">
        <a:solidFill>
          <a:schemeClr val="hlink"/>
        </a:solidFill>
        <a:latin typeface="Arial" charset="0"/>
        <a:ea typeface="+mn-ea"/>
        <a:cs typeface="Arial" charset="0"/>
      </a:defRPr>
    </a:lvl8pPr>
    <a:lvl9pPr marL="3657600" algn="l" defTabSz="914400" rtl="0" eaLnBrk="1" latinLnBrk="0" hangingPunct="1">
      <a:defRPr sz="2200" kern="1200">
        <a:solidFill>
          <a:schemeClr val="hlink"/>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a:srgbClr val="008000"/>
    <a:srgbClr val="33CC33"/>
    <a:srgbClr val="6F2F6F"/>
    <a:srgbClr val="FF0000"/>
    <a:srgbClr val="FFFFFF"/>
    <a:srgbClr val="FF6600"/>
    <a:srgbClr val="FFCC00"/>
    <a:srgbClr val="00FF00"/>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80331" autoAdjust="0"/>
  </p:normalViewPr>
  <p:slideViewPr>
    <p:cSldViewPr snapToGrid="0">
      <p:cViewPr varScale="1">
        <p:scale>
          <a:sx n="138" d="100"/>
          <a:sy n="138" d="100"/>
        </p:scale>
        <p:origin x="1500" y="114"/>
      </p:cViewPr>
      <p:guideLst>
        <p:guide orient="horz" pos="2160"/>
        <p:guide pos="2880"/>
      </p:guideLst>
    </p:cSldViewPr>
  </p:slideViewPr>
  <p:outlineViewPr>
    <p:cViewPr>
      <p:scale>
        <a:sx n="33" d="100"/>
        <a:sy n="33" d="100"/>
      </p:scale>
      <p:origin x="0" y="918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80" d="100"/>
          <a:sy n="80" d="100"/>
        </p:scale>
        <p:origin x="-1152" y="12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Calibri"/>
                <a:ea typeface="+mn-ea"/>
                <a:cs typeface="+mn-cs"/>
              </a:defRPr>
            </a:lvl1pPr>
          </a:lstStyle>
          <a:p>
            <a:pPr>
              <a:defRPr/>
            </a:pPr>
            <a:endParaRPr lang="en-US"/>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Calibri" pitchFamily="34" charset="0"/>
              </a:defRPr>
            </a:lvl1pPr>
          </a:lstStyle>
          <a:p>
            <a:pPr>
              <a:defRPr/>
            </a:pPr>
            <a:fld id="{610E84DC-AC70-477C-A719-88B422435B90}" type="slidenum">
              <a:rPr lang="he-IL"/>
              <a:pPr>
                <a:defRPr/>
              </a:pPr>
              <a:t>‹#›</a:t>
            </a:fld>
            <a:endParaRPr lang="en-US"/>
          </a:p>
        </p:txBody>
      </p:sp>
    </p:spTree>
    <p:extLst>
      <p:ext uri="{BB962C8B-B14F-4D97-AF65-F5344CB8AC3E}">
        <p14:creationId xmlns:p14="http://schemas.microsoft.com/office/powerpoint/2010/main" val="10535326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a:ea typeface="Calibri"/>
        <a:cs typeface="Calibri"/>
      </a:defRPr>
    </a:lvl1pPr>
    <a:lvl2pPr marL="457200" algn="l" rtl="0" eaLnBrk="0" fontAlgn="base" hangingPunct="0">
      <a:spcBef>
        <a:spcPct val="30000"/>
      </a:spcBef>
      <a:spcAft>
        <a:spcPct val="0"/>
      </a:spcAft>
      <a:defRPr sz="1200" kern="1200">
        <a:solidFill>
          <a:schemeClr val="tx1"/>
        </a:solidFill>
        <a:latin typeface="Calibri"/>
        <a:ea typeface="Calibri"/>
        <a:cs typeface="Calibri"/>
      </a:defRPr>
    </a:lvl2pPr>
    <a:lvl3pPr marL="914400" algn="l" rtl="0" eaLnBrk="0" fontAlgn="base" hangingPunct="0">
      <a:spcBef>
        <a:spcPct val="30000"/>
      </a:spcBef>
      <a:spcAft>
        <a:spcPct val="0"/>
      </a:spcAft>
      <a:defRPr sz="1200" kern="1200">
        <a:solidFill>
          <a:schemeClr val="tx1"/>
        </a:solidFill>
        <a:latin typeface="Calibri"/>
        <a:ea typeface="Calibri"/>
        <a:cs typeface="Calibri"/>
      </a:defRPr>
    </a:lvl3pPr>
    <a:lvl4pPr marL="1371600" algn="l" rtl="0" eaLnBrk="0" fontAlgn="base" hangingPunct="0">
      <a:spcBef>
        <a:spcPct val="30000"/>
      </a:spcBef>
      <a:spcAft>
        <a:spcPct val="0"/>
      </a:spcAft>
      <a:defRPr sz="1200" kern="1200">
        <a:solidFill>
          <a:schemeClr val="tx1"/>
        </a:solidFill>
        <a:latin typeface="Calibri"/>
        <a:ea typeface="Calibri"/>
        <a:cs typeface="Calibri"/>
      </a:defRPr>
    </a:lvl4pPr>
    <a:lvl5pPr marL="1828800" algn="l" rtl="0" eaLnBrk="0" fontAlgn="base" hangingPunct="0">
      <a:spcBef>
        <a:spcPct val="30000"/>
      </a:spcBef>
      <a:spcAft>
        <a:spcPct val="0"/>
      </a:spcAft>
      <a:defRPr sz="1200" kern="1200">
        <a:solidFill>
          <a:schemeClr val="tx1"/>
        </a:solidFill>
        <a:latin typeface="Calibri"/>
        <a:ea typeface="Calibri"/>
        <a:cs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1F774EB-AC54-4957-82E4-38E7B8B7244A}" type="slidenum">
              <a:rPr lang="he-IL" sz="1200">
                <a:solidFill>
                  <a:schemeClr val="tx1"/>
                </a:solidFill>
                <a:latin typeface="Calibri" pitchFamily="34" charset="0"/>
              </a:rPr>
              <a:pPr algn="r"/>
              <a:t>1</a:t>
            </a:fld>
            <a:endParaRPr lang="en-US" sz="1200">
              <a:solidFill>
                <a:schemeClr val="tx1"/>
              </a:solidFill>
              <a:latin typeface="Calibri"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endParaRPr lang="en-US" smtClean="0">
              <a:latin typeface="Calibri" pitchFamily="34" charset="0"/>
            </a:endParaRPr>
          </a:p>
        </p:txBody>
      </p:sp>
    </p:spTree>
    <p:extLst>
      <p:ext uri="{BB962C8B-B14F-4D97-AF65-F5344CB8AC3E}">
        <p14:creationId xmlns:p14="http://schemas.microsoft.com/office/powerpoint/2010/main" val="2732639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739 w 2880"/>
                <a:gd name="T5" fmla="*/ 288 h 288"/>
                <a:gd name="T6" fmla="*/ 2699 w 2880"/>
                <a:gd name="T7" fmla="*/ 256 h 288"/>
                <a:gd name="T8" fmla="*/ 2530 w 2880"/>
                <a:gd name="T9" fmla="*/ 134 h 288"/>
                <a:gd name="T10" fmla="*/ 2310 w 2880"/>
                <a:gd name="T11" fmla="*/ 46 h 288"/>
                <a:gd name="T12" fmla="*/ 2121 w 2880"/>
                <a:gd name="T13" fmla="*/ 10 h 288"/>
                <a:gd name="T14" fmla="*/ 2008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6 h 290"/>
                <a:gd name="T4" fmla="*/ 3038 w 3194"/>
                <a:gd name="T5" fmla="*/ 298 h 290"/>
                <a:gd name="T6" fmla="*/ 3032 w 3194"/>
                <a:gd name="T7" fmla="*/ 264 h 290"/>
                <a:gd name="T8" fmla="*/ 3005 w 3194"/>
                <a:gd name="T9" fmla="*/ 154 h 290"/>
                <a:gd name="T10" fmla="*/ 2965 w 3194"/>
                <a:gd name="T11" fmla="*/ 34 h 290"/>
                <a:gd name="T12" fmla="*/ 2950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1" cy="290"/>
            </a:xfrm>
            <a:custGeom>
              <a:avLst/>
              <a:gdLst>
                <a:gd name="T0" fmla="*/ 0 w 3194"/>
                <a:gd name="T1" fmla="*/ 290 h 290"/>
                <a:gd name="T2" fmla="*/ 0 w 3194"/>
                <a:gd name="T3" fmla="*/ 2 h 290"/>
                <a:gd name="T4" fmla="*/ 0 w 3194"/>
                <a:gd name="T5" fmla="*/ 0 h 290"/>
                <a:gd name="T6" fmla="*/ 0 w 3194"/>
                <a:gd name="T7" fmla="*/ 156 h 290"/>
                <a:gd name="T8" fmla="*/ 0 w 3194"/>
                <a:gd name="T9" fmla="*/ 254 h 290"/>
                <a:gd name="T10" fmla="*/ 0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48483" name="Rectangle 3"/>
          <p:cNvSpPr>
            <a:spLocks noGrp="1" noChangeArrowheads="1"/>
          </p:cNvSpPr>
          <p:nvPr>
            <p:ph type="ctrTitle"/>
          </p:nvPr>
        </p:nvSpPr>
        <p:spPr>
          <a:xfrm>
            <a:off x="139700" y="1417638"/>
            <a:ext cx="8729663" cy="2011362"/>
          </a:xfrm>
        </p:spPr>
        <p:txBody>
          <a:bodyPr anchor="b"/>
          <a:lstStyle>
            <a:lvl1pPr>
              <a:defRPr sz="3500">
                <a:solidFill>
                  <a:schemeClr val="tx1"/>
                </a:solidFill>
              </a:defRPr>
            </a:lvl1pPr>
          </a:lstStyle>
          <a:p>
            <a:pPr lvl="0"/>
            <a:r>
              <a:rPr lang="en-US" noProof="0" smtClean="0"/>
              <a:t>Click to edit Master title style</a:t>
            </a:r>
          </a:p>
        </p:txBody>
      </p:sp>
      <p:sp>
        <p:nvSpPr>
          <p:cNvPr id="148484"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pPr lvl="0"/>
            <a:r>
              <a:rPr lang="en-US"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1D8012CB-E8B5-4929-9445-C463F3A95044}"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EA28AED4-3D22-455B-B57B-5F8BBF0CB724}" type="datetime1">
              <a:rPr lang="en-US"/>
              <a:pPr>
                <a:defRPr/>
              </a:pPr>
              <a:t>29/11/2015</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FF63E1D2-B081-4611-93DE-D205FD89EA31}"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89FF55F1-737A-495E-959C-BD43485CA500}" type="datetime1">
              <a:rPr lang="en-US"/>
              <a:pPr>
                <a:defRPr/>
              </a:pPr>
              <a:t>29/11/2015</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cSld name="Title, Content, and 2 Content">
    <p:spTree>
      <p:nvGrpSpPr>
        <p:cNvPr id="1" name=""/>
        <p:cNvGrpSpPr/>
        <p:nvPr/>
      </p:nvGrpSpPr>
      <p:grpSpPr>
        <a:xfrm>
          <a:off x="0" y="0"/>
          <a:ext cx="0" cy="0"/>
          <a:chOff x="0" y="0"/>
          <a:chExt cx="0" cy="0"/>
        </a:xfrm>
      </p:grpSpPr>
      <p:pic>
        <p:nvPicPr>
          <p:cNvPr id="6" name="Picture 2" descr="big-data-ppt-pg3"/>
          <p:cNvPicPr>
            <a:picLocks noChangeAspect="1" noChangeArrowheads="1"/>
          </p:cNvPicPr>
          <p:nvPr/>
        </p:nvPicPr>
        <p:blipFill>
          <a:blip r:embed="rId2"/>
          <a:srcRect/>
          <a:stretch>
            <a:fillRect/>
          </a:stretch>
        </p:blipFill>
        <p:spPr bwMode="auto">
          <a:xfrm>
            <a:off x="0" y="6348413"/>
            <a:ext cx="4408488" cy="509587"/>
          </a:xfrm>
          <a:prstGeom prst="rect">
            <a:avLst/>
          </a:prstGeom>
          <a:noFill/>
          <a:ln w="9525">
            <a:noFill/>
            <a:miter lim="800000"/>
            <a:headEnd/>
            <a:tailEnd/>
          </a:ln>
        </p:spPr>
      </p:pic>
      <p:sp>
        <p:nvSpPr>
          <p:cNvPr id="7"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8" name="Picture 8" descr="R120_G137_B251-200"/>
          <p:cNvPicPr>
            <a:picLocks noChangeAspect="1" noChangeArrowheads="1"/>
          </p:cNvPicPr>
          <p:nvPr/>
        </p:nvPicPr>
        <p:blipFill>
          <a:blip r:embed="rId3"/>
          <a:srcRect/>
          <a:stretch>
            <a:fillRect/>
          </a:stretch>
        </p:blipFill>
        <p:spPr bwMode="auto">
          <a:xfrm>
            <a:off x="8280400" y="227013"/>
            <a:ext cx="588963" cy="236537"/>
          </a:xfrm>
          <a:prstGeom prst="rect">
            <a:avLst/>
          </a:prstGeom>
          <a:noFill/>
          <a:ln w="9525">
            <a:noFill/>
            <a:miter lim="800000"/>
            <a:headEnd/>
            <a:tailEnd/>
          </a:ln>
        </p:spPr>
      </p:pic>
      <p:sp>
        <p:nvSpPr>
          <p:cNvPr id="9"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 name="Title 1"/>
          <p:cNvSpPr>
            <a:spLocks noGrp="1"/>
          </p:cNvSpPr>
          <p:nvPr>
            <p:ph type="title"/>
          </p:nvPr>
        </p:nvSpPr>
        <p:spPr>
          <a:xfrm>
            <a:off x="153988" y="871538"/>
            <a:ext cx="8245475" cy="498475"/>
          </a:xfrm>
        </p:spPr>
        <p:txBody>
          <a:bodyPr/>
          <a:lstStyle/>
          <a:p>
            <a:r>
              <a:rPr lang="x-none" smtClean="0"/>
              <a:t>Click to edit Master title style</a:t>
            </a:r>
            <a:endParaRPr lang="en-US"/>
          </a:p>
        </p:txBody>
      </p:sp>
      <p:sp>
        <p:nvSpPr>
          <p:cNvPr id="3" name="Content Placeholder 2"/>
          <p:cNvSpPr>
            <a:spLocks noGrp="1"/>
          </p:cNvSpPr>
          <p:nvPr>
            <p:ph sz="half" idx="1"/>
          </p:nvPr>
        </p:nvSpPr>
        <p:spPr>
          <a:xfrm>
            <a:off x="685800" y="1776413"/>
            <a:ext cx="3811588" cy="3902075"/>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4" name="Content Placeholder 3"/>
          <p:cNvSpPr>
            <a:spLocks noGrp="1"/>
          </p:cNvSpPr>
          <p:nvPr>
            <p:ph sz="quarter" idx="2"/>
          </p:nvPr>
        </p:nvSpPr>
        <p:spPr>
          <a:xfrm>
            <a:off x="4649788" y="1776413"/>
            <a:ext cx="3811587" cy="1874837"/>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5" name="Content Placeholder 4"/>
          <p:cNvSpPr>
            <a:spLocks noGrp="1"/>
          </p:cNvSpPr>
          <p:nvPr>
            <p:ph sz="quarter" idx="3"/>
          </p:nvPr>
        </p:nvSpPr>
        <p:spPr>
          <a:xfrm>
            <a:off x="4649788" y="3803650"/>
            <a:ext cx="3811587" cy="1874838"/>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10" name="Date Placeholder 3"/>
          <p:cNvSpPr>
            <a:spLocks noGrp="1"/>
          </p:cNvSpPr>
          <p:nvPr>
            <p:ph type="dt" sz="half" idx="10"/>
          </p:nvPr>
        </p:nvSpPr>
        <p:spPr/>
        <p:txBody>
          <a:bodyPr/>
          <a:lstStyle>
            <a:lvl1pPr>
              <a:buClr>
                <a:srgbClr val="FF6600"/>
              </a:buClr>
              <a:buFont typeface="Wingdings" pitchFamily="2" charset="2"/>
              <a:buNone/>
              <a:defRPr i="1"/>
            </a:lvl1pPr>
          </a:lstStyle>
          <a:p>
            <a:pPr>
              <a:defRPr/>
            </a:pPr>
            <a:fld id="{98BE4039-6031-44A9-9BD0-7D820F5DCCD2}" type="datetime1">
              <a:rPr lang="en-US"/>
              <a:pPr>
                <a:defRPr/>
              </a:pPr>
              <a:t>29/11/2015</a:t>
            </a:fld>
            <a:endParaRPr lang="en-US"/>
          </a:p>
        </p:txBody>
      </p:sp>
      <p:sp>
        <p:nvSpPr>
          <p:cNvPr id="11" name="Footer Placeholder 4"/>
          <p:cNvSpPr>
            <a:spLocks noGrp="1"/>
          </p:cNvSpPr>
          <p:nvPr>
            <p:ph type="ftr" sz="quarter" idx="11"/>
          </p:nvPr>
        </p:nvSpPr>
        <p:spPr/>
        <p:txBody>
          <a:bodyPr rtlCol="0"/>
          <a:lstStyle>
            <a:lvl1pPr>
              <a:buClr>
                <a:srgbClr val="FF6600"/>
              </a:buClr>
              <a:buFont typeface="Wingdings" charset="2"/>
              <a:buNone/>
              <a:defRPr i="1">
                <a:solidFill>
                  <a:prstClr val="white">
                    <a:lumMod val="65000"/>
                  </a:prstClr>
                </a:solidFill>
                <a:latin typeface="Calibri"/>
                <a:ea typeface="Calibri"/>
                <a:cs typeface="Calibri"/>
              </a:defRPr>
            </a:lvl1pPr>
          </a:lstStyle>
          <a:p>
            <a:pPr>
              <a:defRPr/>
            </a:pPr>
            <a:endParaRPr lang="en-US"/>
          </a:p>
        </p:txBody>
      </p:sp>
      <p:sp>
        <p:nvSpPr>
          <p:cNvPr id="12" name="Slide Number Placeholder 5"/>
          <p:cNvSpPr>
            <a:spLocks noGrp="1"/>
          </p:cNvSpPr>
          <p:nvPr>
            <p:ph type="sldNum" sz="quarter" idx="12"/>
          </p:nvPr>
        </p:nvSpPr>
        <p:spPr/>
        <p:txBody>
          <a:bodyPr/>
          <a:lstStyle>
            <a:lvl1pPr>
              <a:buClr>
                <a:srgbClr val="FF6600"/>
              </a:buClr>
              <a:buFont typeface="Wingdings" pitchFamily="2" charset="2"/>
              <a:buNone/>
              <a:defRPr i="1"/>
            </a:lvl1pPr>
          </a:lstStyle>
          <a:p>
            <a:pPr>
              <a:defRPr/>
            </a:pPr>
            <a:fld id="{8658917F-9E5F-4327-87C4-6048943068B8}" type="slidenum">
              <a:rPr lang="he-IL"/>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844 w 2880"/>
                <a:gd name="T5" fmla="*/ 288 h 288"/>
                <a:gd name="T6" fmla="*/ 2802 w 2880"/>
                <a:gd name="T7" fmla="*/ 256 h 288"/>
                <a:gd name="T8" fmla="*/ 2626 w 2880"/>
                <a:gd name="T9" fmla="*/ 134 h 288"/>
                <a:gd name="T10" fmla="*/ 2400 w 2880"/>
                <a:gd name="T11" fmla="*/ 46 h 288"/>
                <a:gd name="T12" fmla="*/ 2202 w 2880"/>
                <a:gd name="T13" fmla="*/ 10 h 288"/>
                <a:gd name="T14" fmla="*/ 2086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0 h 290"/>
                <a:gd name="T4" fmla="*/ 3154 w 3194"/>
                <a:gd name="T5" fmla="*/ 292 h 290"/>
                <a:gd name="T6" fmla="*/ 3148 w 3194"/>
                <a:gd name="T7" fmla="*/ 258 h 290"/>
                <a:gd name="T8" fmla="*/ 3120 w 3194"/>
                <a:gd name="T9" fmla="*/ 148 h 290"/>
                <a:gd name="T10" fmla="*/ 3079 w 3194"/>
                <a:gd name="T11" fmla="*/ 34 h 290"/>
                <a:gd name="T12" fmla="*/ 3064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0" cy="290"/>
            </a:xfrm>
            <a:custGeom>
              <a:avLst/>
              <a:gdLst>
                <a:gd name="T0" fmla="*/ 0 w 3194"/>
                <a:gd name="T1" fmla="*/ 290 h 290"/>
                <a:gd name="T2" fmla="*/ 0 w 3194"/>
                <a:gd name="T3" fmla="*/ 2 h 290"/>
                <a:gd name="T4" fmla="*/ 263 w 3194"/>
                <a:gd name="T5" fmla="*/ 0 h 290"/>
                <a:gd name="T6" fmla="*/ 261 w 3194"/>
                <a:gd name="T7" fmla="*/ 156 h 290"/>
                <a:gd name="T8" fmla="*/ 259 w 3194"/>
                <a:gd name="T9" fmla="*/ 254 h 290"/>
                <a:gd name="T10" fmla="*/ 258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00355" name="Rectangle 3"/>
          <p:cNvSpPr>
            <a:spLocks noGrp="1" noChangeArrowheads="1"/>
          </p:cNvSpPr>
          <p:nvPr>
            <p:ph type="ctrTitle"/>
          </p:nvPr>
        </p:nvSpPr>
        <p:spPr>
          <a:xfrm>
            <a:off x="139700" y="1417638"/>
            <a:ext cx="8729663" cy="2011362"/>
          </a:xfrm>
        </p:spPr>
        <p:txBody>
          <a:bodyPr anchor="b"/>
          <a:lstStyle>
            <a:lvl1pPr>
              <a:defRPr sz="4000">
                <a:solidFill>
                  <a:schemeClr val="tx1"/>
                </a:solidFill>
              </a:defRPr>
            </a:lvl1pPr>
          </a:lstStyle>
          <a:p>
            <a:r>
              <a:rPr lang="en-US"/>
              <a:t>Click to edit Master title style</a:t>
            </a:r>
          </a:p>
        </p:txBody>
      </p:sp>
      <p:sp>
        <p:nvSpPr>
          <p:cNvPr id="100356"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r>
              <a:rPr lang="en-US"/>
              <a:t>Click to edit Master subtitle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AD93A0AF-15E9-4626-B342-0BD9D29B6E79}"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F8ECBAF3-A3C4-4151-82A1-62474EBFE183}" type="datetime1">
              <a:rPr lang="en-US"/>
              <a:pPr>
                <a:defRPr/>
              </a:pPr>
              <a:t>29/11/2015</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A454FF9F-2B8E-472E-8B7D-0FAF0C800644}"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91C68B63-D6CA-4269-985D-D33F860CBA68}" type="datetime1">
              <a:rPr lang="en-US"/>
              <a:pPr>
                <a:defRPr/>
              </a:pPr>
              <a:t>29/11/2015</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7988" y="1620838"/>
            <a:ext cx="4154487"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14875" y="1620838"/>
            <a:ext cx="4154488"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sldNum" sz="quarter" idx="10"/>
          </p:nvPr>
        </p:nvSpPr>
        <p:spPr>
          <a:ln/>
        </p:spPr>
        <p:txBody>
          <a:bodyPr/>
          <a:lstStyle>
            <a:lvl1pPr>
              <a:defRPr/>
            </a:lvl1pPr>
          </a:lstStyle>
          <a:p>
            <a:pPr>
              <a:defRPr/>
            </a:pPr>
            <a:fld id="{C200A4F5-E9B0-45BD-B310-7019BF094A6C}"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66EA12A9-40AF-4D2F-A4AB-78E9F6854C6D}" type="datetime1">
              <a:rPr lang="en-US"/>
              <a:pPr>
                <a:defRPr/>
              </a:pPr>
              <a:t>29/11/2015</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5"/>
          <p:cNvSpPr>
            <a:spLocks noGrp="1" noChangeArrowheads="1"/>
          </p:cNvSpPr>
          <p:nvPr>
            <p:ph type="sldNum" sz="quarter" idx="10"/>
          </p:nvPr>
        </p:nvSpPr>
        <p:spPr>
          <a:ln/>
        </p:spPr>
        <p:txBody>
          <a:bodyPr/>
          <a:lstStyle>
            <a:lvl1pPr>
              <a:defRPr/>
            </a:lvl1pPr>
          </a:lstStyle>
          <a:p>
            <a:pPr>
              <a:defRPr/>
            </a:pPr>
            <a:fld id="{3ECC440E-2AD9-4B27-8A09-C05E8FCA0303}" type="slidenum">
              <a:rPr lang="he-IL"/>
              <a:pPr>
                <a:defRPr/>
              </a:pPr>
              <a:t>‹#›</a:t>
            </a:fld>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dt" sz="half" idx="12"/>
          </p:nvPr>
        </p:nvSpPr>
        <p:spPr>
          <a:ln/>
        </p:spPr>
        <p:txBody>
          <a:bodyPr/>
          <a:lstStyle>
            <a:lvl1pPr>
              <a:defRPr/>
            </a:lvl1pPr>
          </a:lstStyle>
          <a:p>
            <a:pPr>
              <a:defRPr/>
            </a:pPr>
            <a:fld id="{98840FC6-BB02-4C0B-8AC9-CC7D112F2054}" type="datetime1">
              <a:rPr lang="en-US"/>
              <a:pPr>
                <a:defRPr/>
              </a:pPr>
              <a:t>29/11/2015</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sz="quarter" idx="10"/>
          </p:nvPr>
        </p:nvSpPr>
        <p:spPr>
          <a:ln/>
        </p:spPr>
        <p:txBody>
          <a:bodyPr/>
          <a:lstStyle>
            <a:lvl1pPr>
              <a:defRPr/>
            </a:lvl1pPr>
          </a:lstStyle>
          <a:p>
            <a:pPr>
              <a:defRPr/>
            </a:pPr>
            <a:fld id="{AD1800EE-D971-458E-A03A-AF8500992B5B}" type="slidenum">
              <a:rPr lang="he-IL"/>
              <a:pPr>
                <a:defRPr/>
              </a:pPr>
              <a:t>‹#›</a:t>
            </a:fld>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dt" sz="half" idx="12"/>
          </p:nvPr>
        </p:nvSpPr>
        <p:spPr>
          <a:ln/>
        </p:spPr>
        <p:txBody>
          <a:bodyPr/>
          <a:lstStyle>
            <a:lvl1pPr>
              <a:defRPr/>
            </a:lvl1pPr>
          </a:lstStyle>
          <a:p>
            <a:pPr>
              <a:defRPr/>
            </a:pPr>
            <a:fld id="{57D69A82-4A07-4361-9E16-340035768487}" type="datetime1">
              <a:rPr lang="en-US"/>
              <a:pPr>
                <a:defRPr/>
              </a:pPr>
              <a:t>29/11/2015</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842EE9D5-99A4-4BE6-9D25-4CE45F3D6993}" type="slidenum">
              <a:rPr lang="he-IL"/>
              <a:pPr>
                <a:defRPr/>
              </a:pPr>
              <a:t>‹#›</a:t>
            </a:fld>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dt" sz="half" idx="12"/>
          </p:nvPr>
        </p:nvSpPr>
        <p:spPr>
          <a:ln/>
        </p:spPr>
        <p:txBody>
          <a:bodyPr/>
          <a:lstStyle>
            <a:lvl1pPr>
              <a:defRPr/>
            </a:lvl1pPr>
          </a:lstStyle>
          <a:p>
            <a:pPr>
              <a:defRPr/>
            </a:pPr>
            <a:fld id="{38863D56-3E34-4A3E-9300-426B388EC901}" type="datetime1">
              <a:rPr lang="en-US"/>
              <a:pPr>
                <a:defRPr/>
              </a:pPr>
              <a:t>29/11/2015</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61B3B81F-1037-4F07-80BB-E12585BB8C2D}"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7E263399-754A-4411-AD82-B594513FF04C}" type="datetime1">
              <a:rPr lang="en-US"/>
              <a:pPr>
                <a:defRPr/>
              </a:pPr>
              <a:t>29/11/2015</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ea typeface="Calibri"/>
                <a:cs typeface="Calibri"/>
              </a:defRPr>
            </a:lvl4pPr>
            <a:lvl5pPr>
              <a:defRPr sz="2000">
                <a:latin typeface="Calibri"/>
                <a:ea typeface="Calibri"/>
                <a:cs typeface="Calibri"/>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7B8BCC4F-29B8-41DF-98AA-5821176AD9E8}"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E4B3AC53-DA7F-4B95-8374-4ACA8BBBE83A}" type="datetime1">
              <a:rPr lang="en-US"/>
              <a:pPr>
                <a:defRPr/>
              </a:pPr>
              <a:t>29/11/2015</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580186E2-769F-4E9F-B7A3-62BABEB52F05}"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57CB66E8-237F-4711-AD5C-5719F8BA1848}" type="datetime1">
              <a:rPr lang="en-US"/>
              <a:pPr>
                <a:defRPr/>
              </a:pPr>
              <a:t>29/11/2015</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5E8726DF-FC9D-4898-A56A-D45E361FD3FA}"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83D48BF1-DE7B-4762-9EBC-148F2194B0B2}" type="datetime1">
              <a:rPr lang="en-US"/>
              <a:pPr>
                <a:defRPr/>
              </a:pPr>
              <a:t>29/11/2015</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D942D89A-CD84-4143-944F-36A7509D5FB8}"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1AE0A56A-F15C-47C1-9E8D-0719B31FA837}" type="datetime1">
              <a:rPr lang="en-US"/>
              <a:pPr>
                <a:defRPr/>
              </a:pPr>
              <a:t>29/11/2015</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p:txBody>
          <a:bodyPr/>
          <a:lstStyle>
            <a:lvl1pPr>
              <a:defRPr/>
            </a:lvl1pPr>
          </a:lstStyle>
          <a:p>
            <a:pPr>
              <a:defRPr/>
            </a:pPr>
            <a:fld id="{61A51CE5-C66C-4117-B793-6E769971FADF}"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CBF9C929-5CCB-4331-B335-5364804208C5}" type="datetime1">
              <a:rPr lang="en-US"/>
              <a:pPr>
                <a:defRPr/>
              </a:pPr>
              <a:t>29/11/2015</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5"/>
          <p:cNvSpPr>
            <a:spLocks noGrp="1" noChangeArrowheads="1"/>
          </p:cNvSpPr>
          <p:nvPr>
            <p:ph type="sldNum" sz="quarter" idx="10"/>
          </p:nvPr>
        </p:nvSpPr>
        <p:spPr/>
        <p:txBody>
          <a:bodyPr/>
          <a:lstStyle>
            <a:lvl1pPr>
              <a:defRPr/>
            </a:lvl1pPr>
          </a:lstStyle>
          <a:p>
            <a:pPr>
              <a:defRPr/>
            </a:pPr>
            <a:fld id="{9C456A64-FA55-4A1E-B3E1-0C8A50122E6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14831F2D-A67D-4F7A-BF5B-C75AFD7B5F72}" type="datetime1">
              <a:rPr lang="en-US"/>
              <a:pPr>
                <a:defRPr/>
              </a:pPr>
              <a:t>29/11/2015</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5"/>
          <p:cNvSpPr>
            <a:spLocks noGrp="1" noChangeArrowheads="1"/>
          </p:cNvSpPr>
          <p:nvPr>
            <p:ph type="sldNum" sz="quarter" idx="10"/>
          </p:nvPr>
        </p:nvSpPr>
        <p:spPr/>
        <p:txBody>
          <a:bodyPr/>
          <a:lstStyle>
            <a:lvl1pPr>
              <a:defRPr/>
            </a:lvl1pPr>
          </a:lstStyle>
          <a:p>
            <a:pPr>
              <a:defRPr/>
            </a:pPr>
            <a:fld id="{9DCB01F6-BC1E-45EA-9FAA-6EFB875D9B08}" type="slidenum">
              <a:rPr lang="he-IL"/>
              <a:pPr>
                <a:defRPr/>
              </a:pPr>
              <a:t>‹#›</a:t>
            </a:fld>
            <a:endParaRPr lang="en-US"/>
          </a:p>
        </p:txBody>
      </p:sp>
      <p:sp>
        <p:nvSpPr>
          <p:cNvPr id="8"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9" name="Rectangle 7"/>
          <p:cNvSpPr>
            <a:spLocks noGrp="1" noChangeArrowheads="1"/>
          </p:cNvSpPr>
          <p:nvPr>
            <p:ph type="dt" sz="half" idx="12"/>
          </p:nvPr>
        </p:nvSpPr>
        <p:spPr/>
        <p:txBody>
          <a:bodyPr/>
          <a:lstStyle>
            <a:lvl1pPr>
              <a:defRPr/>
            </a:lvl1pPr>
          </a:lstStyle>
          <a:p>
            <a:pPr>
              <a:defRPr/>
            </a:pPr>
            <a:fld id="{EB8418ED-87E2-4A37-A4BD-372C490BAE1E}" type="datetime1">
              <a:rPr lang="en-US"/>
              <a:pPr>
                <a:defRPr/>
              </a:pPr>
              <a:t>29/11/2015</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p:txBody>
          <a:bodyPr/>
          <a:lstStyle>
            <a:lvl1pPr>
              <a:defRPr/>
            </a:lvl1pPr>
          </a:lstStyle>
          <a:p>
            <a:pPr>
              <a:defRPr/>
            </a:pPr>
            <a:fld id="{CE226593-C827-419F-9B6A-C5CBDF7F17A6}" type="slidenum">
              <a:rPr lang="he-IL"/>
              <a:pPr>
                <a:defRPr/>
              </a:pPr>
              <a:t>‹#›</a:t>
            </a:fld>
            <a:endParaRPr lang="en-US"/>
          </a:p>
        </p:txBody>
      </p:sp>
      <p:sp>
        <p:nvSpPr>
          <p:cNvPr id="4"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5" name="Rectangle 7"/>
          <p:cNvSpPr>
            <a:spLocks noGrp="1" noChangeArrowheads="1"/>
          </p:cNvSpPr>
          <p:nvPr>
            <p:ph type="dt" sz="half" idx="12"/>
          </p:nvPr>
        </p:nvSpPr>
        <p:spPr/>
        <p:txBody>
          <a:bodyPr/>
          <a:lstStyle>
            <a:lvl1pPr>
              <a:defRPr/>
            </a:lvl1pPr>
          </a:lstStyle>
          <a:p>
            <a:pPr>
              <a:defRPr/>
            </a:pPr>
            <a:fld id="{E6BF7A90-6C4E-4574-AAC7-E0DB2BBEE95F}" type="datetime1">
              <a:rPr lang="en-US"/>
              <a:pPr>
                <a:defRPr/>
              </a:pPr>
              <a:t>29/11/2015</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a:lvl1pPr>
          </a:lstStyle>
          <a:p>
            <a:pPr>
              <a:defRPr/>
            </a:pPr>
            <a:fld id="{1649752A-E0BD-451C-BF49-ECAA83F93D51}" type="slidenum">
              <a:rPr lang="he-IL"/>
              <a:pPr>
                <a:defRPr/>
              </a:pPr>
              <a:t>‹#›</a:t>
            </a:fld>
            <a:endParaRPr lang="en-US"/>
          </a:p>
        </p:txBody>
      </p:sp>
      <p:sp>
        <p:nvSpPr>
          <p:cNvPr id="3" name="Rectangle 6"/>
          <p:cNvSpPr>
            <a:spLocks noGrp="1" noChangeArrowheads="1"/>
          </p:cNvSpPr>
          <p:nvPr>
            <p:ph type="ftr" sz="quarter" idx="11"/>
          </p:nvPr>
        </p:nvSpPr>
        <p:spPr/>
        <p:txBody>
          <a:bodyPr/>
          <a:lstStyle>
            <a:lvl1pPr>
              <a:defRPr>
                <a:latin typeface="Calibri"/>
                <a:cs typeface="Calibri"/>
              </a:defRPr>
            </a:lvl1pPr>
          </a:lstStyle>
          <a:p>
            <a:pPr>
              <a:defRPr/>
            </a:pPr>
            <a:r>
              <a:rPr lang="en-US"/>
              <a:t>IBM &amp; Customer Confidential</a:t>
            </a:r>
          </a:p>
        </p:txBody>
      </p:sp>
      <p:sp>
        <p:nvSpPr>
          <p:cNvPr id="4" name="Rectangle 7"/>
          <p:cNvSpPr>
            <a:spLocks noGrp="1" noChangeArrowheads="1"/>
          </p:cNvSpPr>
          <p:nvPr>
            <p:ph type="dt" sz="half" idx="12"/>
          </p:nvPr>
        </p:nvSpPr>
        <p:spPr/>
        <p:txBody>
          <a:bodyPr/>
          <a:lstStyle>
            <a:lvl1pPr>
              <a:defRPr/>
            </a:lvl1pPr>
          </a:lstStyle>
          <a:p>
            <a:pPr>
              <a:defRPr/>
            </a:pPr>
            <a:fld id="{9D2A105B-593F-481D-A68D-823F7CE1E693}" type="datetime1">
              <a:rPr lang="en-US"/>
              <a:pPr>
                <a:defRPr/>
              </a:pPr>
              <a:t>29/11/2015</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defRPr>
            </a:lvl4pPr>
            <a:lvl5pPr>
              <a:defRPr sz="2000">
                <a:latin typeface="Calibri"/>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D46A3DFC-EE74-4A46-A94A-7A5C5D99565F}"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DAD84C25-728A-4D1D-A6D6-F82DBDDE7494}" type="datetime1">
              <a:rPr lang="en-US"/>
              <a:pPr>
                <a:defRPr/>
              </a:pPr>
              <a:t>29/11/2015</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183FC8DF-1866-46E4-9412-6758EDC6B2F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76AF5922-E02B-4E20-A7F4-61DD5E61A6EB}" type="datetime1">
              <a:rPr lang="en-US"/>
              <a:pPr>
                <a:defRPr/>
              </a:pPr>
              <a:t>29/11/2015</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big-data-ppt-pg3"/>
          <p:cNvPicPr>
            <a:picLocks noChangeAspect="1" noChangeArrowheads="1"/>
          </p:cNvPicPr>
          <p:nvPr/>
        </p:nvPicPr>
        <p:blipFill>
          <a:blip r:embed="rId14"/>
          <a:srcRect/>
          <a:stretch>
            <a:fillRect/>
          </a:stretch>
        </p:blipFill>
        <p:spPr bwMode="auto">
          <a:xfrm>
            <a:off x="0" y="6348413"/>
            <a:ext cx="4408488" cy="509587"/>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182563" y="1874838"/>
            <a:ext cx="8686800" cy="44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8"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147461" name="Rectangle 5"/>
          <p:cNvSpPr>
            <a:spLocks noGrp="1" noChangeArrowheads="1"/>
          </p:cNvSpPr>
          <p:nvPr>
            <p:ph type="sldNum" sz="quarter" idx="4"/>
          </p:nvPr>
        </p:nvSpPr>
        <p:spPr bwMode="black">
          <a:xfrm>
            <a:off x="39688" y="6599238"/>
            <a:ext cx="3667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413F8C7E-8EF1-4AA5-800A-6F10FA67645F}" type="slidenum">
              <a:rPr lang="he-IL"/>
              <a:pPr>
                <a:defRPr/>
              </a:pPr>
              <a:t>‹#›</a:t>
            </a:fld>
            <a:endParaRPr lang="en-US"/>
          </a:p>
        </p:txBody>
      </p:sp>
      <p:sp>
        <p:nvSpPr>
          <p:cNvPr id="147462" name="Rectangle 6"/>
          <p:cNvSpPr>
            <a:spLocks noGrp="1" noChangeArrowheads="1"/>
          </p:cNvSpPr>
          <p:nvPr>
            <p:ph type="ftr" sz="quarter" idx="3"/>
          </p:nvPr>
        </p:nvSpPr>
        <p:spPr bwMode="auto">
          <a:xfrm>
            <a:off x="2544763" y="6599238"/>
            <a:ext cx="38846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r>
              <a:rPr lang="en-US"/>
              <a:t>IBM and Customer Confidential</a:t>
            </a:r>
          </a:p>
        </p:txBody>
      </p:sp>
      <p:sp>
        <p:nvSpPr>
          <p:cNvPr id="147463" name="Rectangle 7"/>
          <p:cNvSpPr>
            <a:spLocks noGrp="1" noChangeArrowheads="1"/>
          </p:cNvSpPr>
          <p:nvPr>
            <p:ph type="dt" sz="half" idx="2"/>
          </p:nvPr>
        </p:nvSpPr>
        <p:spPr bwMode="auto">
          <a:xfrm>
            <a:off x="763588" y="6599238"/>
            <a:ext cx="1004887"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9305369-CE4D-4B43-8250-9A4723FE717D}" type="datetime1">
              <a:rPr lang="en-US"/>
              <a:pPr>
                <a:defRPr/>
              </a:pPr>
              <a:t>29/11/2015</a:t>
            </a:fld>
            <a:endParaRPr lang="en-US"/>
          </a:p>
        </p:txBody>
      </p:sp>
      <p:pic>
        <p:nvPicPr>
          <p:cNvPr id="1032" name="Picture 8" descr="R120_G137_B251-200"/>
          <p:cNvPicPr>
            <a:picLocks noChangeAspect="1" noChangeArrowheads="1"/>
          </p:cNvPicPr>
          <p:nvPr/>
        </p:nvPicPr>
        <p:blipFill>
          <a:blip r:embed="rId15"/>
          <a:srcRect/>
          <a:stretch>
            <a:fillRect/>
          </a:stretch>
        </p:blipFill>
        <p:spPr bwMode="auto">
          <a:xfrm>
            <a:off x="8280400" y="227013"/>
            <a:ext cx="588963" cy="236537"/>
          </a:xfrm>
          <a:prstGeom prst="rect">
            <a:avLst/>
          </a:prstGeom>
          <a:noFill/>
          <a:ln w="9525">
            <a:noFill/>
            <a:miter lim="800000"/>
            <a:headEnd/>
            <a:tailEnd/>
          </a:ln>
        </p:spPr>
      </p:pic>
      <p:sp>
        <p:nvSpPr>
          <p:cNvPr id="1033"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34"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1035" name="Rectangle 6"/>
          <p:cNvSpPr>
            <a:spLocks noChangeArrowheads="1"/>
          </p:cNvSpPr>
          <p:nvPr/>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hf hdr="0" ftr="0" dt="0"/>
  <p:txStyles>
    <p:titleStyle>
      <a:lvl1pPr algn="l" rtl="0" eaLnBrk="0" fontAlgn="base" hangingPunct="0">
        <a:lnSpc>
          <a:spcPct val="90000"/>
        </a:lnSpc>
        <a:spcBef>
          <a:spcPct val="0"/>
        </a:spcBef>
        <a:spcAft>
          <a:spcPct val="0"/>
        </a:spcAft>
        <a:defRPr sz="2200">
          <a:solidFill>
            <a:schemeClr val="hlink"/>
          </a:solidFill>
          <a:latin typeface="Calibri"/>
          <a:ea typeface="MS PGothic" pitchFamily="34" charset="-128"/>
          <a:cs typeface="ＭＳ Ｐゴシック" pitchFamily="1" charset="-128"/>
        </a:defRPr>
      </a:lvl1pPr>
      <a:lvl2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2pPr>
      <a:lvl3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3pPr>
      <a:lvl4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4pPr>
      <a:lvl5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5pPr>
      <a:lvl6pPr marL="457200" algn="l" rtl="0" fontAlgn="base">
        <a:lnSpc>
          <a:spcPct val="90000"/>
        </a:lnSpc>
        <a:spcBef>
          <a:spcPct val="0"/>
        </a:spcBef>
        <a:spcAft>
          <a:spcPct val="0"/>
        </a:spcAft>
        <a:defRPr sz="2200">
          <a:solidFill>
            <a:schemeClr val="hlink"/>
          </a:solidFill>
          <a:latin typeface="Arial" pitchFamily="34" charset="0"/>
        </a:defRPr>
      </a:lvl6pPr>
      <a:lvl7pPr marL="914400" algn="l" rtl="0" fontAlgn="base">
        <a:lnSpc>
          <a:spcPct val="90000"/>
        </a:lnSpc>
        <a:spcBef>
          <a:spcPct val="0"/>
        </a:spcBef>
        <a:spcAft>
          <a:spcPct val="0"/>
        </a:spcAft>
        <a:defRPr sz="2200">
          <a:solidFill>
            <a:schemeClr val="hlink"/>
          </a:solidFill>
          <a:latin typeface="Arial" pitchFamily="34" charset="0"/>
        </a:defRPr>
      </a:lvl7pPr>
      <a:lvl8pPr marL="1371600" algn="l" rtl="0" fontAlgn="base">
        <a:lnSpc>
          <a:spcPct val="90000"/>
        </a:lnSpc>
        <a:spcBef>
          <a:spcPct val="0"/>
        </a:spcBef>
        <a:spcAft>
          <a:spcPct val="0"/>
        </a:spcAft>
        <a:defRPr sz="2200">
          <a:solidFill>
            <a:schemeClr val="hlink"/>
          </a:solidFill>
          <a:latin typeface="Arial" pitchFamily="34" charset="0"/>
        </a:defRPr>
      </a:lvl8pPr>
      <a:lvl9pPr marL="1828800" algn="l" rtl="0" fontAlgn="base">
        <a:lnSpc>
          <a:spcPct val="90000"/>
        </a:lnSpc>
        <a:spcBef>
          <a:spcPct val="0"/>
        </a:spcBef>
        <a:spcAft>
          <a:spcPct val="0"/>
        </a:spcAft>
        <a:defRPr sz="2200">
          <a:solidFill>
            <a:schemeClr val="hlink"/>
          </a:solidFill>
          <a:latin typeface="Arial" pitchFamily="34"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ＭＳ Ｐゴシック" pitchFamily="1" charset="-128"/>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MS PGothic" pitchFamily="34" charset="-128"/>
          <a:cs typeface="ＭＳ Ｐゴシック"/>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MS PGothic" pitchFamily="34" charset="-128"/>
          <a:cs typeface="ＭＳ Ｐゴシック"/>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2" descr="big-data-ppt-pg3"/>
          <p:cNvPicPr>
            <a:picLocks noChangeAspect="1" noChangeArrowheads="1"/>
          </p:cNvPicPr>
          <p:nvPr userDrawn="1"/>
        </p:nvPicPr>
        <p:blipFill>
          <a:blip r:embed="rId13"/>
          <a:srcRect/>
          <a:stretch>
            <a:fillRect/>
          </a:stretch>
        </p:blipFill>
        <p:spPr bwMode="auto">
          <a:xfrm>
            <a:off x="0" y="6348413"/>
            <a:ext cx="4408488" cy="509587"/>
          </a:xfrm>
          <a:prstGeom prst="rect">
            <a:avLst/>
          </a:prstGeom>
          <a:noFill/>
          <a:ln w="9525">
            <a:noFill/>
            <a:miter lim="800000"/>
            <a:headEnd/>
            <a:tailEnd/>
          </a:ln>
        </p:spPr>
      </p:pic>
      <p:sp>
        <p:nvSpPr>
          <p:cNvPr id="14339" name="Rectangle 3"/>
          <p:cNvSpPr>
            <a:spLocks noGrp="1" noChangeArrowheads="1"/>
          </p:cNvSpPr>
          <p:nvPr>
            <p:ph type="body" idx="1"/>
          </p:nvPr>
        </p:nvSpPr>
        <p:spPr bwMode="auto">
          <a:xfrm>
            <a:off x="407988" y="1620838"/>
            <a:ext cx="8461375" cy="4733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2052"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99333" name="Rectangle 5"/>
          <p:cNvSpPr>
            <a:spLocks noGrp="1" noChangeArrowheads="1"/>
          </p:cNvSpPr>
          <p:nvPr>
            <p:ph type="sldNum" sz="quarter" idx="4"/>
          </p:nvPr>
        </p:nvSpPr>
        <p:spPr bwMode="black">
          <a:xfrm>
            <a:off x="39688" y="6599238"/>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1AF2E6B9-1055-4C36-9FE5-9A240A25ADAA}" type="slidenum">
              <a:rPr lang="he-IL"/>
              <a:pPr>
                <a:defRPr/>
              </a:pPr>
              <a:t>‹#›</a:t>
            </a:fld>
            <a:endParaRPr lang="en-US"/>
          </a:p>
        </p:txBody>
      </p:sp>
      <p:sp>
        <p:nvSpPr>
          <p:cNvPr id="99334" name="Rectangle 6"/>
          <p:cNvSpPr>
            <a:spLocks noGrp="1" noChangeArrowheads="1"/>
          </p:cNvSpPr>
          <p:nvPr>
            <p:ph type="ftr" sz="quarter" idx="3"/>
          </p:nvPr>
        </p:nvSpPr>
        <p:spPr bwMode="auto">
          <a:xfrm>
            <a:off x="2544763" y="6599238"/>
            <a:ext cx="38846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endParaRPr lang="en-US"/>
          </a:p>
        </p:txBody>
      </p:sp>
      <p:sp>
        <p:nvSpPr>
          <p:cNvPr id="99335" name="Rectangle 7"/>
          <p:cNvSpPr>
            <a:spLocks noGrp="1" noChangeArrowheads="1"/>
          </p:cNvSpPr>
          <p:nvPr>
            <p:ph type="dt" sz="half" idx="2"/>
          </p:nvPr>
        </p:nvSpPr>
        <p:spPr bwMode="auto">
          <a:xfrm>
            <a:off x="763588" y="6599238"/>
            <a:ext cx="1004887"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4826C84-0E18-4020-AF6A-479A9E0D94FC}" type="datetime1">
              <a:rPr lang="en-US"/>
              <a:pPr>
                <a:defRPr/>
              </a:pPr>
              <a:t>29/11/2015</a:t>
            </a:fld>
            <a:endParaRPr lang="en-US"/>
          </a:p>
        </p:txBody>
      </p:sp>
      <p:pic>
        <p:nvPicPr>
          <p:cNvPr id="14344" name="Picture 8" descr="R120_G137_B251-200"/>
          <p:cNvPicPr>
            <a:picLocks noChangeAspect="1" noChangeArrowheads="1"/>
          </p:cNvPicPr>
          <p:nvPr/>
        </p:nvPicPr>
        <p:blipFill>
          <a:blip r:embed="rId14"/>
          <a:srcRect/>
          <a:stretch>
            <a:fillRect/>
          </a:stretch>
        </p:blipFill>
        <p:spPr bwMode="auto">
          <a:xfrm>
            <a:off x="8280400" y="227013"/>
            <a:ext cx="588963" cy="236537"/>
          </a:xfrm>
          <a:prstGeom prst="rect">
            <a:avLst/>
          </a:prstGeom>
          <a:noFill/>
          <a:ln w="9525">
            <a:noFill/>
            <a:miter lim="800000"/>
            <a:headEnd/>
            <a:tailEnd/>
          </a:ln>
        </p:spPr>
      </p:pic>
      <p:sp>
        <p:nvSpPr>
          <p:cNvPr id="14345"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2058"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059"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69" r:id="rId1"/>
    <p:sldLayoutId id="2147483856" r:id="rId2"/>
    <p:sldLayoutId id="2147483855" r:id="rId3"/>
    <p:sldLayoutId id="2147483854" r:id="rId4"/>
    <p:sldLayoutId id="2147483853" r:id="rId5"/>
    <p:sldLayoutId id="2147483852" r:id="rId6"/>
    <p:sldLayoutId id="2147483851" r:id="rId7"/>
    <p:sldLayoutId id="2147483850" r:id="rId8"/>
    <p:sldLayoutId id="2147483849" r:id="rId9"/>
    <p:sldLayoutId id="2147483848" r:id="rId10"/>
    <p:sldLayoutId id="2147483847" r:id="rId11"/>
  </p:sldLayoutIdLst>
  <p:txStyles>
    <p:titleStyle>
      <a:lvl1pPr algn="l" rtl="0" eaLnBrk="0" fontAlgn="base" hangingPunct="0">
        <a:lnSpc>
          <a:spcPct val="90000"/>
        </a:lnSpc>
        <a:spcBef>
          <a:spcPct val="0"/>
        </a:spcBef>
        <a:spcAft>
          <a:spcPct val="0"/>
        </a:spcAft>
        <a:defRPr sz="2800">
          <a:solidFill>
            <a:schemeClr val="hlink"/>
          </a:solidFill>
          <a:latin typeface="Calibri"/>
          <a:ea typeface="Calibri"/>
          <a:cs typeface="Calibri"/>
        </a:defRPr>
      </a:lvl1pPr>
      <a:lvl2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2pPr>
      <a:lvl3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3pPr>
      <a:lvl4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4pPr>
      <a:lvl5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5pPr>
      <a:lvl6pPr marL="457200" algn="l" rtl="0" fontAlgn="base">
        <a:lnSpc>
          <a:spcPct val="90000"/>
        </a:lnSpc>
        <a:spcBef>
          <a:spcPct val="0"/>
        </a:spcBef>
        <a:spcAft>
          <a:spcPct val="0"/>
        </a:spcAft>
        <a:defRPr sz="2800">
          <a:solidFill>
            <a:schemeClr val="hlink"/>
          </a:solidFill>
          <a:latin typeface="Arial" charset="0"/>
          <a:cs typeface="Arial" charset="0"/>
        </a:defRPr>
      </a:lvl6pPr>
      <a:lvl7pPr marL="914400" algn="l" rtl="0" fontAlgn="base">
        <a:lnSpc>
          <a:spcPct val="90000"/>
        </a:lnSpc>
        <a:spcBef>
          <a:spcPct val="0"/>
        </a:spcBef>
        <a:spcAft>
          <a:spcPct val="0"/>
        </a:spcAft>
        <a:defRPr sz="2800">
          <a:solidFill>
            <a:schemeClr val="hlink"/>
          </a:solidFill>
          <a:latin typeface="Arial" charset="0"/>
          <a:cs typeface="Arial" charset="0"/>
        </a:defRPr>
      </a:lvl7pPr>
      <a:lvl8pPr marL="1371600" algn="l" rtl="0" fontAlgn="base">
        <a:lnSpc>
          <a:spcPct val="90000"/>
        </a:lnSpc>
        <a:spcBef>
          <a:spcPct val="0"/>
        </a:spcBef>
        <a:spcAft>
          <a:spcPct val="0"/>
        </a:spcAft>
        <a:defRPr sz="2800">
          <a:solidFill>
            <a:schemeClr val="hlink"/>
          </a:solidFill>
          <a:latin typeface="Arial" charset="0"/>
          <a:cs typeface="Arial" charset="0"/>
        </a:defRPr>
      </a:lvl8pPr>
      <a:lvl9pPr marL="1828800" algn="l" rtl="0" fontAlgn="base">
        <a:lnSpc>
          <a:spcPct val="90000"/>
        </a:lnSpc>
        <a:spcBef>
          <a:spcPct val="0"/>
        </a:spcBef>
        <a:spcAft>
          <a:spcPct val="0"/>
        </a:spcAft>
        <a:defRPr sz="2800">
          <a:solidFill>
            <a:schemeClr val="hlink"/>
          </a:solidFill>
          <a:latin typeface="Arial" charset="0"/>
          <a:cs typeface="Arial"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Calibri"/>
          <a:cs typeface="Calibri"/>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Calibri"/>
          <a:cs typeface="Calibri"/>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Calibri"/>
          <a:cs typeface="Calibri"/>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5pPr>
      <a:lvl6pPr marL="1997075" indent="-163513" algn="l" rtl="0" fontAlgn="base">
        <a:spcBef>
          <a:spcPct val="20000"/>
        </a:spcBef>
        <a:spcAft>
          <a:spcPct val="0"/>
        </a:spcAft>
        <a:buClr>
          <a:schemeClr val="bg1"/>
        </a:buClr>
        <a:buChar char="»"/>
        <a:defRPr sz="1600">
          <a:solidFill>
            <a:schemeClr val="bg1"/>
          </a:solidFill>
          <a:latin typeface="+mn-lt"/>
          <a:cs typeface="+mn-cs"/>
        </a:defRPr>
      </a:lvl6pPr>
      <a:lvl7pPr marL="2454275" indent="-163513" algn="l" rtl="0" fontAlgn="base">
        <a:spcBef>
          <a:spcPct val="20000"/>
        </a:spcBef>
        <a:spcAft>
          <a:spcPct val="0"/>
        </a:spcAft>
        <a:buClr>
          <a:schemeClr val="bg1"/>
        </a:buClr>
        <a:buChar char="»"/>
        <a:defRPr sz="1600">
          <a:solidFill>
            <a:schemeClr val="bg1"/>
          </a:solidFill>
          <a:latin typeface="+mn-lt"/>
          <a:cs typeface="+mn-cs"/>
        </a:defRPr>
      </a:lvl7pPr>
      <a:lvl8pPr marL="2911475" indent="-163513" algn="l" rtl="0" fontAlgn="base">
        <a:spcBef>
          <a:spcPct val="20000"/>
        </a:spcBef>
        <a:spcAft>
          <a:spcPct val="0"/>
        </a:spcAft>
        <a:buClr>
          <a:schemeClr val="bg1"/>
        </a:buClr>
        <a:buChar char="»"/>
        <a:defRPr sz="1600">
          <a:solidFill>
            <a:schemeClr val="bg1"/>
          </a:solidFill>
          <a:latin typeface="+mn-lt"/>
          <a:cs typeface="+mn-cs"/>
        </a:defRPr>
      </a:lvl8pPr>
      <a:lvl9pPr marL="3368675" indent="-163513" algn="l" rtl="0" fontAlgn="base">
        <a:spcBef>
          <a:spcPct val="20000"/>
        </a:spcBef>
        <a:spcAft>
          <a:spcPct val="0"/>
        </a:spcAft>
        <a:buClr>
          <a:schemeClr val="bg1"/>
        </a:buClr>
        <a:buChar char="»"/>
        <a:defRPr sz="1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626"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6627"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7643A166-33EA-40D7-9A04-67DC2FA2F529}" type="datetime1">
              <a:rPr lang="en-US"/>
              <a:pPr>
                <a:defRPr/>
              </a:pPr>
              <a:t>29/11/2015</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AE9EC469-E867-4283-BEE1-654451493B76}"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650"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BB51920B-559A-457B-8713-AE2806B16114}" type="datetime1">
              <a:rPr lang="en-US"/>
              <a:pPr>
                <a:defRPr/>
              </a:pPr>
              <a:t>29/11/2015</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6836524E-5982-41E7-85F4-483C9A838B5E}"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74" name="Text Placeholder 2"/>
          <p:cNvSpPr>
            <a:spLocks noGrp="1"/>
          </p:cNvSpPr>
          <p:nvPr>
            <p:ph type="body" idx="1"/>
          </p:nvPr>
        </p:nvSpPr>
        <p:spPr bwMode="auto">
          <a:xfrm>
            <a:off x="1781175" y="2133600"/>
            <a:ext cx="7077075" cy="3992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794500" y="64373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100" b="1">
                <a:solidFill>
                  <a:srgbClr val="A6A6A6"/>
                </a:solidFill>
                <a:latin typeface="Calibri" pitchFamily="34" charset="0"/>
              </a:defRPr>
            </a:lvl1pPr>
          </a:lstStyle>
          <a:p>
            <a:pPr>
              <a:defRPr/>
            </a:pPr>
            <a:fld id="{AD84BCA4-9C12-4A15-A5A2-82A14C5060EB}" type="datetime1">
              <a:rPr lang="en-US"/>
              <a:pPr>
                <a:defRPr/>
              </a:pPr>
              <a:t>29/11/2015</a:t>
            </a:fld>
            <a:endParaRPr lang="en-US"/>
          </a:p>
        </p:txBody>
      </p:sp>
      <p:sp>
        <p:nvSpPr>
          <p:cNvPr id="5" name="Footer Placeholder 4"/>
          <p:cNvSpPr>
            <a:spLocks noGrp="1"/>
          </p:cNvSpPr>
          <p:nvPr>
            <p:ph type="ftr" sz="quarter" idx="3"/>
          </p:nvPr>
        </p:nvSpPr>
        <p:spPr>
          <a:xfrm>
            <a:off x="200025" y="6437313"/>
            <a:ext cx="6124575" cy="365125"/>
          </a:xfrm>
          <a:prstGeom prst="rect">
            <a:avLst/>
          </a:prstGeom>
        </p:spPr>
        <p:txBody>
          <a:bodyPr vert="horz" wrap="square" lIns="91440" tIns="45720" rIns="91440" bIns="45720" numCol="1" anchor="ctr" anchorCtr="0" compatLnSpc="1">
            <a:prstTxWarp prst="textNoShape">
              <a:avLst/>
            </a:prstTxWarp>
          </a:bodyPr>
          <a:lstStyle>
            <a:lvl1pPr>
              <a:defRPr sz="1100" b="1">
                <a:solidFill>
                  <a:srgbClr val="A6A6A6"/>
                </a:solidFill>
                <a:latin typeface="Calibri" pitchFamily="1" charset="0"/>
                <a:ea typeface="Calibri" pitchFamily="1" charset="0"/>
                <a:cs typeface="Calibri" pitchFamily="1" charset="0"/>
              </a:defRPr>
            </a:lvl1pPr>
          </a:lstStyle>
          <a:p>
            <a:pPr>
              <a:defRPr/>
            </a:pPr>
            <a:endParaRPr lang="en-US"/>
          </a:p>
        </p:txBody>
      </p:sp>
      <p:sp>
        <p:nvSpPr>
          <p:cNvPr id="6" name="Slide Number Placeholder 5"/>
          <p:cNvSpPr>
            <a:spLocks noGrp="1"/>
          </p:cNvSpPr>
          <p:nvPr>
            <p:ph type="sldNum" sz="quarter" idx="4"/>
          </p:nvPr>
        </p:nvSpPr>
        <p:spPr>
          <a:xfrm>
            <a:off x="8305800" y="166688"/>
            <a:ext cx="631825" cy="360362"/>
          </a:xfrm>
          <a:prstGeom prst="rect">
            <a:avLst/>
          </a:prstGeom>
        </p:spPr>
        <p:txBody>
          <a:bodyPr vert="horz" wrap="square" lIns="91440" tIns="45720" rIns="91440" bIns="45720" numCol="1" anchor="ctr" anchorCtr="0" compatLnSpc="1">
            <a:prstTxWarp prst="textNoShape">
              <a:avLst/>
            </a:prstTxWarp>
          </a:bodyPr>
          <a:lstStyle>
            <a:lvl1pPr algn="r">
              <a:defRPr sz="1400" b="1">
                <a:solidFill>
                  <a:srgbClr val="262626"/>
                </a:solidFill>
                <a:latin typeface="Calibri" pitchFamily="34" charset="0"/>
              </a:defRPr>
            </a:lvl1pPr>
          </a:lstStyle>
          <a:p>
            <a:pPr>
              <a:defRPr/>
            </a:pPr>
            <a:fld id="{52DD690B-0315-4DE5-BDA8-6F38C2980394}" type="slidenum">
              <a:rPr lang="he-IL"/>
              <a:pPr>
                <a:defRPr/>
              </a:pPr>
              <a:t>‹#›</a:t>
            </a:fld>
            <a:endParaRPr lang="en-US"/>
          </a:p>
        </p:txBody>
      </p:sp>
      <p:sp>
        <p:nvSpPr>
          <p:cNvPr id="2" name="Title Placeholder 1"/>
          <p:cNvSpPr>
            <a:spLocks noGrp="1"/>
          </p:cNvSpPr>
          <p:nvPr>
            <p:ph type="title"/>
          </p:nvPr>
        </p:nvSpPr>
        <p:spPr>
          <a:xfrm>
            <a:off x="284163" y="630238"/>
            <a:ext cx="8574087" cy="968375"/>
          </a:xfrm>
          <a:prstGeom prst="rect">
            <a:avLst/>
          </a:prstGeom>
          <a:solidFill>
            <a:schemeClr val="tx1">
              <a:lumMod val="85000"/>
              <a:lumOff val="15000"/>
              <a:alpha val="70000"/>
            </a:schemeClr>
          </a:solidFill>
        </p:spPr>
        <p:txBody>
          <a:bodyPr vert="horz" wrap="square" lIns="91440" tIns="45720" rIns="91440" bIns="45720" numCol="1" anchor="ctr" anchorCtr="0" compatLnSpc="1">
            <a:prstTxWarp prst="textNoShape">
              <a:avLst/>
            </a:prstTxWarp>
            <a:normAutofit/>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txStyles>
    <p:titleStyle>
      <a:lvl1pPr algn="r" rtl="0" eaLnBrk="0" fontAlgn="base" hangingPunct="0">
        <a:spcBef>
          <a:spcPct val="0"/>
        </a:spcBef>
        <a:spcAft>
          <a:spcPct val="0"/>
        </a:spcAft>
        <a:defRPr sz="4200" kern="1200">
          <a:solidFill>
            <a:schemeClr val="bg1"/>
          </a:solidFill>
          <a:latin typeface="+mj-lt"/>
          <a:ea typeface="MS PGothic" pitchFamily="34" charset="-128"/>
          <a:cs typeface="ＭＳ Ｐゴシック" pitchFamily="1" charset="-128"/>
        </a:defRPr>
      </a:lvl1pPr>
      <a:lvl2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2pPr>
      <a:lvl3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3pPr>
      <a:lvl4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4pPr>
      <a:lvl5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5pPr>
      <a:lvl6pPr marL="4572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6pPr>
      <a:lvl7pPr marL="9144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7pPr>
      <a:lvl8pPr marL="13716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8pPr>
      <a:lvl9pPr marL="18288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9pPr>
    </p:titleStyle>
    <p:bodyStyle>
      <a:lvl1pPr marL="454025" indent="-454025" algn="l" rtl="0" eaLnBrk="0" fontAlgn="base" hangingPunct="0">
        <a:spcBef>
          <a:spcPts val="2000"/>
        </a:spcBef>
        <a:spcAft>
          <a:spcPct val="0"/>
        </a:spcAft>
        <a:buClr>
          <a:srgbClr val="A6A6A6"/>
        </a:buClr>
        <a:buSzPct val="90000"/>
        <a:buFont typeface="Wingdings" pitchFamily="2" charset="2"/>
        <a:buChar char=""/>
        <a:defRPr sz="2400" kern="1200">
          <a:solidFill>
            <a:srgbClr val="262626"/>
          </a:solidFill>
          <a:latin typeface="+mn-lt"/>
          <a:ea typeface="MS PGothic" pitchFamily="34" charset="-128"/>
          <a:cs typeface="ＭＳ Ｐゴシック" pitchFamily="1" charset="-128"/>
        </a:defRPr>
      </a:lvl1pPr>
      <a:lvl2pPr marL="914400" indent="-457200" algn="l" rtl="0" eaLnBrk="0" fontAlgn="base" hangingPunct="0">
        <a:spcBef>
          <a:spcPts val="600"/>
        </a:spcBef>
        <a:spcAft>
          <a:spcPct val="0"/>
        </a:spcAft>
        <a:buClr>
          <a:srgbClr val="404040"/>
        </a:buClr>
        <a:buSzPct val="90000"/>
        <a:buFont typeface="Wingdings" pitchFamily="2" charset="2"/>
        <a:buChar char=""/>
        <a:defRPr sz="2200" kern="1200">
          <a:solidFill>
            <a:srgbClr val="262626"/>
          </a:solidFill>
          <a:latin typeface="+mn-lt"/>
          <a:ea typeface="MS PGothic" pitchFamily="34" charset="-128"/>
          <a:cs typeface="ＭＳ Ｐゴシック"/>
        </a:defRPr>
      </a:lvl2pPr>
      <a:lvl3pPr marL="1260475" indent="-346075"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3pPr>
      <a:lvl4pPr marL="1600200" indent="-339725" algn="l" rtl="0" eaLnBrk="0" fontAlgn="base" hangingPunct="0">
        <a:spcBef>
          <a:spcPts val="600"/>
        </a:spcBef>
        <a:spcAft>
          <a:spcPct val="0"/>
        </a:spcAft>
        <a:buClr>
          <a:srgbClr val="404040"/>
        </a:buClr>
        <a:buSzPct val="90000"/>
        <a:buFont typeface="Wingdings" pitchFamily="2" charset="2"/>
        <a:buChar char=""/>
        <a:defRPr sz="2000" kern="1200">
          <a:solidFill>
            <a:srgbClr val="262626"/>
          </a:solidFill>
          <a:latin typeface="+mn-lt"/>
          <a:ea typeface="MS PGothic" pitchFamily="34" charset="-128"/>
          <a:cs typeface="ＭＳ Ｐゴシック"/>
        </a:defRPr>
      </a:lvl4pPr>
      <a:lvl5pPr marL="1939925" indent="-331788"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shade val="60000"/>
                <a:satMod val="300000"/>
              </a:schemeClr>
            </a:gs>
            <a:gs pos="13000">
              <a:schemeClr val="bg1">
                <a:shade val="80000"/>
                <a:satMod val="230000"/>
              </a:schemeClr>
            </a:gs>
            <a:gs pos="100000">
              <a:schemeClr val="bg1">
                <a:tint val="97000"/>
                <a:satMod val="220000"/>
              </a:schemeClr>
            </a:gs>
          </a:gsLst>
          <a:lin ang="16200000" scaled="1"/>
          <a:tileRect/>
        </a:gradFill>
        <a:effectLst/>
      </p:bgPr>
    </p:bg>
    <p:spTree>
      <p:nvGrpSpPr>
        <p:cNvPr id="1" name=""/>
        <p:cNvGrpSpPr/>
        <p:nvPr/>
      </p:nvGrpSpPr>
      <p:grpSpPr>
        <a:xfrm>
          <a:off x="0" y="0"/>
          <a:ext cx="0" cy="0"/>
          <a:chOff x="0" y="0"/>
          <a:chExt cx="0" cy="0"/>
        </a:xfrm>
      </p:grpSpPr>
      <p:sp>
        <p:nvSpPr>
          <p:cNvPr id="29698" name="Title Placeholder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9699" name="Text Placeholder 12"/>
          <p:cNvSpPr>
            <a:spLocks noGrp="1"/>
          </p:cNvSpPr>
          <p:nvPr>
            <p:ph type="body" idx="1"/>
          </p:nvPr>
        </p:nvSpPr>
        <p:spPr bwMode="auto">
          <a:xfrm>
            <a:off x="457200" y="1219200"/>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400800" y="6356350"/>
            <a:ext cx="2289175"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E6006D39-4C10-46E6-BE50-DA4EAB87F5BD}" type="datetime1">
              <a:rPr lang="en-US"/>
              <a:pPr>
                <a:defRPr/>
              </a:pPr>
              <a:t>29/11/2015</a:t>
            </a:fld>
            <a:endParaRPr lang="en-US"/>
          </a:p>
        </p:txBody>
      </p:sp>
      <p:sp>
        <p:nvSpPr>
          <p:cNvPr id="3" name="Footer Placeholder 2"/>
          <p:cNvSpPr>
            <a:spLocks noGrp="1"/>
          </p:cNvSpPr>
          <p:nvPr>
            <p:ph type="ftr" sz="quarter" idx="3"/>
          </p:nvPr>
        </p:nvSpPr>
        <p:spPr>
          <a:xfrm>
            <a:off x="2898775" y="6356350"/>
            <a:ext cx="3505200" cy="365125"/>
          </a:xfrm>
          <a:prstGeom prst="rect">
            <a:avLst/>
          </a:prstGeom>
        </p:spPr>
        <p:txBody>
          <a:bodyPr vert="horz" wrap="square" lIns="91440" tIns="45720" rIns="91440" bIns="45720" numCol="1" anchor="t" anchorCtr="0" compatLnSpc="1">
            <a:prstTxWarp prst="textNoShape">
              <a:avLst/>
            </a:prstTxWarp>
          </a:bodyPr>
          <a:lstStyle>
            <a:lvl1pPr algn="r">
              <a:defRPr sz="1400">
                <a:solidFill>
                  <a:srgbClr val="464653"/>
                </a:solidFill>
                <a:latin typeface="Gill Sans MT" pitchFamily="1" charset="0"/>
                <a:ea typeface="Calibri" pitchFamily="1" charset="0"/>
                <a:cs typeface="Calibri" pitchFamily="1" charset="0"/>
              </a:defRPr>
            </a:lvl1pPr>
          </a:lstStyle>
          <a:p>
            <a:pPr>
              <a:defRPr/>
            </a:pPr>
            <a:endParaRPr lang="en-US"/>
          </a:p>
        </p:txBody>
      </p:sp>
      <p:sp>
        <p:nvSpPr>
          <p:cNvPr id="23" name="Slide Number Placeholder 22"/>
          <p:cNvSpPr>
            <a:spLocks noGrp="1"/>
          </p:cNvSpPr>
          <p:nvPr>
            <p:ph type="sldNum" sz="quarter" idx="4"/>
          </p:nvPr>
        </p:nvSpPr>
        <p:spPr>
          <a:xfrm>
            <a:off x="612775" y="6356350"/>
            <a:ext cx="1981200"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FFC2F68D-B024-4649-8BDD-1FAC3EDDC950}" type="slidenum">
              <a:rPr lang="he-IL"/>
              <a:pPr>
                <a:defRPr/>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10" name="Isosceles Triangle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a:solidFill>
                <a:prstClr val="white"/>
              </a:solidFill>
            </a:endParaRPr>
          </a:p>
        </p:txBody>
      </p:sp>
    </p:spTree>
  </p:cSld>
  <p:clrMap bg1="lt1" tx1="dk1" bg2="lt2" tx2="dk2" accent1="accent1" accent2="accent2" accent3="accent3" accent4="accent4" accent5="accent5" accent6="accent6" hlink="hlink" folHlink="folHlink"/>
  <p:hf sldNum="0" hdr="0" ftr="0" dt="0"/>
  <p:txStyles>
    <p:titleStyle>
      <a:lvl1pPr algn="l" rtl="0" eaLnBrk="0" fontAlgn="base" hangingPunct="0">
        <a:spcBef>
          <a:spcPct val="0"/>
        </a:spcBef>
        <a:spcAft>
          <a:spcPct val="0"/>
        </a:spcAft>
        <a:defRPr sz="3200" kern="1200">
          <a:solidFill>
            <a:schemeClr val="tx2"/>
          </a:solidFill>
          <a:latin typeface="+mj-lt"/>
          <a:ea typeface="MS PGothic" pitchFamily="34" charset="-128"/>
          <a:cs typeface="ＭＳ Ｐゴシック" pitchFamily="1" charset="-128"/>
        </a:defRPr>
      </a:lvl1pPr>
      <a:lvl2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2pPr>
      <a:lvl3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3pPr>
      <a:lvl4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4pPr>
      <a:lvl5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5pPr>
      <a:lvl6pPr marL="4572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6pPr>
      <a:lvl7pPr marL="9144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7pPr>
      <a:lvl8pPr marL="13716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8pPr>
      <a:lvl9pPr marL="18288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9pPr>
    </p:titleStyle>
    <p:body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S PGothic" pitchFamily="34" charset="-128"/>
          <a:cs typeface="ＭＳ Ｐゴシック" pitchFamily="1" charset="-128"/>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S PGothic" pitchFamily="34" charset="-128"/>
          <a:cs typeface="ＭＳ Ｐゴシック"/>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S PGothic" pitchFamily="34" charset="-128"/>
          <a:cs typeface="ＭＳ Ｐゴシック"/>
        </a:defRPr>
      </a:lvl3pPr>
      <a:lvl4pPr marL="1096963" indent="-228600" algn="l" rtl="0" eaLnBrk="0" fontAlgn="base" hangingPunct="0">
        <a:spcBef>
          <a:spcPts val="400"/>
        </a:spcBef>
        <a:spcAft>
          <a:spcPct val="0"/>
        </a:spcAft>
        <a:buClr>
          <a:srgbClr val="8BA2B4"/>
        </a:buClr>
        <a:buSzPct val="70000"/>
        <a:buFont typeface="Wingdings" pitchFamily="2" charset="2"/>
        <a:buChar char=""/>
        <a:defRPr sz="2000" kern="1200">
          <a:solidFill>
            <a:schemeClr val="tx1"/>
          </a:solidFill>
          <a:latin typeface="+mn-lt"/>
          <a:ea typeface="MS PGothic" pitchFamily="34" charset="-128"/>
          <a:cs typeface="ＭＳ Ｐゴシック"/>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S PGothic" pitchFamily="34" charset="-128"/>
          <a:cs typeface="ＭＳ Ｐゴシック"/>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help.github.com/articles/set-up-git/" TargetMode="Externa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hyperlink" Target="https://help.github.com/articles/generating-ssh-keys/"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help.github.com/articles/generating-ssh-keys/" TargetMode="Externa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hyperlink" Target="https://github.com/" TargetMode="Externa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s://help.github.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hyperlink" Target="mailto:git@github.com:practicalgit/practice5.git" TargetMode="Externa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8" Type="http://schemas.openxmlformats.org/officeDocument/2006/relationships/hyperlink" Target="https://help.github.com/" TargetMode="External"/><Relationship Id="rId3" Type="http://schemas.openxmlformats.org/officeDocument/2006/relationships/hyperlink" Target="https://git-scm.com/downloads" TargetMode="External"/><Relationship Id="rId7" Type="http://schemas.openxmlformats.org/officeDocument/2006/relationships/hyperlink" Target="https://github.com/" TargetMode="External"/><Relationship Id="rId12" Type="http://schemas.openxmlformats.org/officeDocument/2006/relationships/hyperlink" Target="http://nyuccl.org/pages/gittutorial/" TargetMode="External"/><Relationship Id="rId2" Type="http://schemas.openxmlformats.org/officeDocument/2006/relationships/hyperlink" Target="https://github.com/practicalgit" TargetMode="External"/><Relationship Id="rId1" Type="http://schemas.openxmlformats.org/officeDocument/2006/relationships/slideLayout" Target="../slideLayouts/slideLayout12.xml"/><Relationship Id="rId6" Type="http://schemas.openxmlformats.org/officeDocument/2006/relationships/hyperlink" Target="https://www.atlassian.com/git/tutorials" TargetMode="External"/><Relationship Id="rId11" Type="http://schemas.openxmlformats.org/officeDocument/2006/relationships/hyperlink" Target="http://developer.exoplatform.org/docs/scm/git/cheatsheet/" TargetMode="External"/><Relationship Id="rId5" Type="http://schemas.openxmlformats.org/officeDocument/2006/relationships/hyperlink" Target="https://progit2.s3.amazonaws.com/en/2015-10-08-0e4f1/progit-en.866.pdf" TargetMode="External"/><Relationship Id="rId10" Type="http://schemas.openxmlformats.org/officeDocument/2006/relationships/hyperlink" Target="https://www.atlassian.com/git/" TargetMode="External"/><Relationship Id="rId4" Type="http://schemas.openxmlformats.org/officeDocument/2006/relationships/hyperlink" Target="https://git-scm.com/doc" TargetMode="External"/><Relationship Id="rId9" Type="http://schemas.openxmlformats.org/officeDocument/2006/relationships/hyperlink" Target="http://www.vogella.com/tutorials/Git/article.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ctrTitle" idx="4294967295"/>
          </p:nvPr>
        </p:nvSpPr>
        <p:spPr>
          <a:xfrm>
            <a:off x="0" y="2349500"/>
            <a:ext cx="8766175" cy="844550"/>
          </a:xfrm>
        </p:spPr>
        <p:txBody>
          <a:bodyPr anchor="b"/>
          <a:lstStyle/>
          <a:p>
            <a:pPr algn="ctr" eaLnBrk="1" hangingPunct="1"/>
            <a:r>
              <a:rPr lang="en-US" sz="4500" b="1" dirty="0" smtClean="0">
                <a:solidFill>
                  <a:srgbClr val="0070C0"/>
                </a:solidFill>
                <a:effectLst>
                  <a:outerShdw blurRad="38100" dist="38100" dir="2700000" algn="tl">
                    <a:srgbClr val="000000">
                      <a:alpha val="43137"/>
                    </a:srgbClr>
                  </a:outerShdw>
                </a:effectLst>
                <a:latin typeface="Calibri" pitchFamily="34" charset="0"/>
              </a:rPr>
              <a:t>Practical Git Guide</a:t>
            </a:r>
          </a:p>
        </p:txBody>
      </p:sp>
      <p:sp>
        <p:nvSpPr>
          <p:cNvPr id="2" name="TextBox 1"/>
          <p:cNvSpPr txBox="1"/>
          <p:nvPr/>
        </p:nvSpPr>
        <p:spPr>
          <a:xfrm>
            <a:off x="2119744" y="3194050"/>
            <a:ext cx="4662055" cy="677108"/>
          </a:xfrm>
          <a:prstGeom prst="rect">
            <a:avLst/>
          </a:prstGeom>
          <a:noFill/>
        </p:spPr>
        <p:txBody>
          <a:bodyPr wrap="square" rtlCol="0">
            <a:spAutoFit/>
          </a:bodyPr>
          <a:lstStyle/>
          <a:p>
            <a:r>
              <a:rPr lang="en-US" dirty="0" smtClean="0">
                <a:solidFill>
                  <a:schemeClr val="tx1"/>
                </a:solidFill>
                <a:effectLst>
                  <a:outerShdw blurRad="38100" dist="38100" dir="2700000" algn="tl">
                    <a:srgbClr val="000000">
                      <a:alpha val="43137"/>
                    </a:srgbClr>
                  </a:outerShdw>
                </a:effectLst>
              </a:rPr>
              <a:t>Yura </a:t>
            </a:r>
            <a:r>
              <a:rPr lang="en-US" dirty="0" smtClean="0">
                <a:solidFill>
                  <a:schemeClr val="tx1"/>
                </a:solidFill>
                <a:effectLst>
                  <a:outerShdw blurRad="38100" dist="38100" dir="2700000" algn="tl">
                    <a:srgbClr val="000000">
                      <a:alpha val="43137"/>
                    </a:srgbClr>
                  </a:outerShdw>
                </a:effectLst>
              </a:rPr>
              <a:t>Zharkovsky</a:t>
            </a:r>
          </a:p>
          <a:p>
            <a:r>
              <a:rPr lang="en-US" sz="1600" dirty="0">
                <a:solidFill>
                  <a:schemeClr val="bg1">
                    <a:lumMod val="50000"/>
                  </a:schemeClr>
                </a:solidFill>
              </a:rPr>
              <a:t>https://github.com/practicalgit</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History</a:t>
            </a:r>
          </a:p>
        </p:txBody>
      </p:sp>
      <p:sp>
        <p:nvSpPr>
          <p:cNvPr id="9" name="Rectangle 8"/>
          <p:cNvSpPr/>
          <p:nvPr/>
        </p:nvSpPr>
        <p:spPr>
          <a:xfrm>
            <a:off x="1772094" y="1487860"/>
            <a:ext cx="5584670" cy="4154984"/>
          </a:xfrm>
          <a:prstGeom prst="rect">
            <a:avLst/>
          </a:prstGeom>
        </p:spPr>
        <p:txBody>
          <a:bodyPr wrap="square">
            <a:spAutoFit/>
          </a:bodyPr>
          <a:lstStyle/>
          <a:p>
            <a:r>
              <a:rPr lang="en-US" sz="1100" dirty="0">
                <a:solidFill>
                  <a:schemeClr val="tx1"/>
                </a:solidFill>
              </a:rPr>
              <a:t>As with many great things in life, </a:t>
            </a:r>
            <a:r>
              <a:rPr lang="en-US" sz="1100" dirty="0">
                <a:solidFill>
                  <a:srgbClr val="6F2F6F"/>
                </a:solidFill>
              </a:rPr>
              <a:t>Git began with a bit of creative destruction and fiery controversy</a:t>
            </a:r>
            <a:r>
              <a:rPr lang="en-US" sz="1100" dirty="0" smtClean="0">
                <a:solidFill>
                  <a:srgbClr val="6F2F6F"/>
                </a:solidFill>
              </a:rPr>
              <a:t>.</a:t>
            </a:r>
          </a:p>
          <a:p>
            <a:endParaRPr lang="en-US" sz="1100" dirty="0">
              <a:solidFill>
                <a:schemeClr val="tx1"/>
              </a:solidFill>
            </a:endParaRPr>
          </a:p>
          <a:p>
            <a:r>
              <a:rPr lang="en-US" sz="1100" dirty="0">
                <a:solidFill>
                  <a:schemeClr val="tx1"/>
                </a:solidFill>
              </a:rPr>
              <a:t>The </a:t>
            </a:r>
            <a:r>
              <a:rPr lang="en-US" sz="1100" dirty="0">
                <a:solidFill>
                  <a:srgbClr val="6F2F6F"/>
                </a:solidFill>
              </a:rPr>
              <a:t>Linux kernel is an open source software project of fairly large scope</a:t>
            </a:r>
            <a:r>
              <a:rPr lang="en-US" sz="1100" dirty="0">
                <a:solidFill>
                  <a:schemeClr val="tx1"/>
                </a:solidFill>
              </a:rPr>
              <a:t>. For most of the lifetime of the Linux kernel maintenance (1991–2002), changes to the software were passed around as patches and archived files. </a:t>
            </a:r>
            <a:endParaRPr lang="en-US" sz="1100" dirty="0" smtClean="0">
              <a:solidFill>
                <a:schemeClr val="tx1"/>
              </a:solidFill>
            </a:endParaRPr>
          </a:p>
          <a:p>
            <a:endParaRPr lang="en-US" sz="1100" dirty="0">
              <a:solidFill>
                <a:schemeClr val="tx1"/>
              </a:solidFill>
            </a:endParaRPr>
          </a:p>
          <a:p>
            <a:r>
              <a:rPr lang="en-US" sz="1100" dirty="0" smtClean="0">
                <a:solidFill>
                  <a:schemeClr val="tx1"/>
                </a:solidFill>
              </a:rPr>
              <a:t>In </a:t>
            </a:r>
            <a:r>
              <a:rPr lang="en-US" sz="1100" dirty="0">
                <a:solidFill>
                  <a:schemeClr val="tx1"/>
                </a:solidFill>
              </a:rPr>
              <a:t>2002, the Linux kernel project began using a proprietary DVCS called BitKeeper.</a:t>
            </a:r>
          </a:p>
          <a:p>
            <a:r>
              <a:rPr lang="en-US" sz="1100" dirty="0">
                <a:solidFill>
                  <a:schemeClr val="tx1"/>
                </a:solidFill>
              </a:rPr>
              <a:t>In </a:t>
            </a:r>
            <a:r>
              <a:rPr lang="en-US" sz="1100" dirty="0">
                <a:solidFill>
                  <a:srgbClr val="6F2F6F"/>
                </a:solidFill>
              </a:rPr>
              <a:t>2005</a:t>
            </a:r>
            <a:r>
              <a:rPr lang="en-US" sz="1100" dirty="0">
                <a:solidFill>
                  <a:schemeClr val="tx1"/>
                </a:solidFill>
              </a:rPr>
              <a:t>, the relationship between the community that developed the Linux kernel and the commercial company that developed BitKeeper broke down, and </a:t>
            </a:r>
            <a:r>
              <a:rPr lang="en-US" sz="1100" dirty="0">
                <a:solidFill>
                  <a:srgbClr val="6F2F6F"/>
                </a:solidFill>
              </a:rPr>
              <a:t>the tool’s free-of-charge status was revoked. </a:t>
            </a:r>
            <a:endParaRPr lang="en-US" sz="1100" dirty="0" smtClean="0">
              <a:solidFill>
                <a:srgbClr val="6F2F6F"/>
              </a:solidFill>
            </a:endParaRPr>
          </a:p>
          <a:p>
            <a:endParaRPr lang="en-US" sz="1100" dirty="0">
              <a:solidFill>
                <a:schemeClr val="tx1"/>
              </a:solidFill>
            </a:endParaRPr>
          </a:p>
          <a:p>
            <a:r>
              <a:rPr lang="en-US" sz="1100" dirty="0" smtClean="0">
                <a:solidFill>
                  <a:schemeClr val="tx1"/>
                </a:solidFill>
              </a:rPr>
              <a:t>This </a:t>
            </a:r>
            <a:r>
              <a:rPr lang="en-US" sz="1100" dirty="0">
                <a:solidFill>
                  <a:schemeClr val="tx1"/>
                </a:solidFill>
              </a:rPr>
              <a:t>prompted the </a:t>
            </a:r>
            <a:r>
              <a:rPr lang="en-US" sz="1100" dirty="0">
                <a:solidFill>
                  <a:srgbClr val="6F2F6F"/>
                </a:solidFill>
              </a:rPr>
              <a:t>Linux</a:t>
            </a:r>
            <a:r>
              <a:rPr lang="en-US" sz="1100" dirty="0">
                <a:solidFill>
                  <a:schemeClr val="tx1"/>
                </a:solidFill>
              </a:rPr>
              <a:t> development community (and in particular Linus Torvalds, the creator of Linux) </a:t>
            </a:r>
            <a:r>
              <a:rPr lang="en-US" sz="1100" dirty="0">
                <a:solidFill>
                  <a:srgbClr val="6F2F6F"/>
                </a:solidFill>
              </a:rPr>
              <a:t>to develop their own tool based on some of the lessons they learned while using BitKeeper</a:t>
            </a:r>
            <a:r>
              <a:rPr lang="en-US" sz="1100" dirty="0">
                <a:solidFill>
                  <a:schemeClr val="tx1"/>
                </a:solidFill>
              </a:rPr>
              <a:t>. Some of the goals of the new system were as follows:</a:t>
            </a:r>
          </a:p>
          <a:p>
            <a:pPr marL="171450" indent="-171450">
              <a:buFont typeface="Arial" panose="020B0604020202020204" pitchFamily="34" charset="0"/>
              <a:buChar char="•"/>
            </a:pPr>
            <a:r>
              <a:rPr lang="en-US" sz="1100" dirty="0" smtClean="0">
                <a:solidFill>
                  <a:srgbClr val="008000"/>
                </a:solidFill>
              </a:rPr>
              <a:t>Speed</a:t>
            </a:r>
            <a:endParaRPr lang="en-US" sz="1100" dirty="0">
              <a:solidFill>
                <a:srgbClr val="008000"/>
              </a:solidFill>
            </a:endParaRPr>
          </a:p>
          <a:p>
            <a:pPr marL="171450" indent="-171450">
              <a:buFont typeface="Arial" panose="020B0604020202020204" pitchFamily="34" charset="0"/>
              <a:buChar char="•"/>
            </a:pPr>
            <a:r>
              <a:rPr lang="en-US" sz="1100" dirty="0">
                <a:solidFill>
                  <a:srgbClr val="33CC33"/>
                </a:solidFill>
              </a:rPr>
              <a:t>Simple design</a:t>
            </a:r>
          </a:p>
          <a:p>
            <a:pPr marL="171450" indent="-171450">
              <a:buFont typeface="Arial" panose="020B0604020202020204" pitchFamily="34" charset="0"/>
              <a:buChar char="•"/>
            </a:pPr>
            <a:r>
              <a:rPr lang="en-US" sz="1100" dirty="0">
                <a:solidFill>
                  <a:srgbClr val="008000"/>
                </a:solidFill>
              </a:rPr>
              <a:t>Strong support for non-linear development (thousands of parallel branches)</a:t>
            </a:r>
          </a:p>
          <a:p>
            <a:pPr marL="171450" indent="-171450">
              <a:buFont typeface="Arial" panose="020B0604020202020204" pitchFamily="34" charset="0"/>
              <a:buChar char="•"/>
            </a:pPr>
            <a:r>
              <a:rPr lang="en-US" sz="1100" dirty="0">
                <a:solidFill>
                  <a:srgbClr val="33CC33"/>
                </a:solidFill>
              </a:rPr>
              <a:t>Fully </a:t>
            </a:r>
            <a:r>
              <a:rPr lang="en-US" sz="1100" dirty="0" smtClean="0">
                <a:solidFill>
                  <a:srgbClr val="33CC33"/>
                </a:solidFill>
              </a:rPr>
              <a:t>distributed</a:t>
            </a:r>
          </a:p>
          <a:p>
            <a:pPr marL="171450" indent="-171450">
              <a:buFont typeface="Arial" panose="020B0604020202020204" pitchFamily="34" charset="0"/>
              <a:buChar char="•"/>
            </a:pPr>
            <a:r>
              <a:rPr lang="en-US" sz="1100" dirty="0" smtClean="0">
                <a:solidFill>
                  <a:srgbClr val="008000"/>
                </a:solidFill>
              </a:rPr>
              <a:t>Able </a:t>
            </a:r>
            <a:r>
              <a:rPr lang="en-US" sz="1100" dirty="0">
                <a:solidFill>
                  <a:srgbClr val="008000"/>
                </a:solidFill>
              </a:rPr>
              <a:t>to handle large projects like the Linux kernel efficiently (speed and data size</a:t>
            </a:r>
            <a:r>
              <a:rPr lang="en-US" sz="1100" dirty="0" smtClean="0">
                <a:solidFill>
                  <a:srgbClr val="008000"/>
                </a:solidFill>
              </a:rPr>
              <a:t>)</a:t>
            </a:r>
          </a:p>
          <a:p>
            <a:pPr marL="171450" indent="-171450">
              <a:buFont typeface="Arial" panose="020B0604020202020204" pitchFamily="34" charset="0"/>
              <a:buChar char="•"/>
            </a:pPr>
            <a:endParaRPr lang="en-US" sz="1100" dirty="0">
              <a:solidFill>
                <a:schemeClr val="tx1"/>
              </a:solidFill>
            </a:endParaRPr>
          </a:p>
          <a:p>
            <a:r>
              <a:rPr lang="en-US" sz="1100" dirty="0">
                <a:solidFill>
                  <a:schemeClr val="tx1"/>
                </a:solidFill>
              </a:rPr>
              <a:t>Since its birth in 2005, Git has evolved and matured to be easy to use and yet retain these initial qualities. </a:t>
            </a:r>
            <a:r>
              <a:rPr lang="en-US" sz="1100" dirty="0">
                <a:solidFill>
                  <a:srgbClr val="0070C0"/>
                </a:solidFill>
              </a:rPr>
              <a:t>It’s incredibly fast, it’s very efficient with large projects, and it has an incredible branching system for non-linear development</a:t>
            </a:r>
          </a:p>
        </p:txBody>
      </p:sp>
    </p:spTree>
    <p:extLst>
      <p:ext uri="{BB962C8B-B14F-4D97-AF65-F5344CB8AC3E}">
        <p14:creationId xmlns:p14="http://schemas.microsoft.com/office/powerpoint/2010/main" val="2337866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smtClean="0">
                <a:solidFill>
                  <a:srgbClr val="0070C0"/>
                </a:solidFill>
                <a:effectLst>
                  <a:outerShdw blurRad="38100" dist="38100" dir="2700000" algn="tl">
                    <a:srgbClr val="000000">
                      <a:alpha val="43137"/>
                    </a:srgbClr>
                  </a:outerShdw>
                </a:effectLst>
              </a:rPr>
              <a:t>Git point of view on any project’s files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Flowchart: Multidocument 3"/>
          <p:cNvSpPr/>
          <p:nvPr/>
        </p:nvSpPr>
        <p:spPr bwMode="auto">
          <a:xfrm>
            <a:off x="304800" y="2767444"/>
            <a:ext cx="1953491" cy="15586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Untracked files</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b="1" dirty="0">
                <a:solidFill>
                  <a:schemeClr val="tx1"/>
                </a:solidFill>
              </a:rPr>
              <a:t>Auto </a:t>
            </a:r>
            <a:r>
              <a:rPr lang="en-US" sz="1100" b="1" dirty="0" smtClean="0">
                <a:solidFill>
                  <a:schemeClr val="tx1"/>
                </a:solidFill>
              </a:rPr>
              <a:t>generated </a:t>
            </a:r>
            <a:r>
              <a:rPr lang="en-US" sz="1100" dirty="0" smtClean="0">
                <a:solidFill>
                  <a:schemeClr val="tx1"/>
                </a:solidFill>
              </a:rPr>
              <a:t>files</a:t>
            </a:r>
            <a:endParaRPr lang="en-US" sz="1100" dirty="0">
              <a:solidFill>
                <a:schemeClr val="tx1"/>
              </a:solidFill>
            </a:endParaRPr>
          </a:p>
          <a:p>
            <a:pPr marL="171450" indent="-171450">
              <a:buFont typeface="Arial" panose="020B0604020202020204" pitchFamily="34" charset="0"/>
              <a:buChar char="•"/>
            </a:pPr>
            <a:r>
              <a:rPr lang="en-US" sz="1100" b="1" dirty="0">
                <a:solidFill>
                  <a:schemeClr val="tx1"/>
                </a:solidFill>
              </a:rPr>
              <a:t>New</a:t>
            </a:r>
            <a:r>
              <a:rPr lang="en-US" sz="1100" dirty="0">
                <a:solidFill>
                  <a:schemeClr val="tx1"/>
                </a:solidFill>
              </a:rPr>
              <a:t> </a:t>
            </a:r>
            <a:r>
              <a:rPr lang="en-US" sz="1100" dirty="0" smtClean="0">
                <a:solidFill>
                  <a:schemeClr val="tx1"/>
                </a:solidFill>
              </a:rPr>
              <a:t>files</a:t>
            </a:r>
            <a:endParaRPr lang="en-US" sz="1100" dirty="0">
              <a:solidFill>
                <a:schemeClr val="tx1"/>
              </a:solidFill>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p:txBody>
      </p:sp>
      <p:sp>
        <p:nvSpPr>
          <p:cNvPr id="7" name="Flowchart: Multidocument 6"/>
          <p:cNvSpPr/>
          <p:nvPr/>
        </p:nvSpPr>
        <p:spPr bwMode="auto">
          <a:xfrm>
            <a:off x="2583874" y="2767444"/>
            <a:ext cx="1932708"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rPr>
              <a:t>Tracked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a:t>
            </a:r>
            <a:r>
              <a:rPr lang="en-US" sz="1100" b="1" dirty="0" smtClean="0">
                <a:solidFill>
                  <a:schemeClr val="tx1"/>
                </a:solidFill>
              </a:rPr>
              <a:t>added</a:t>
            </a:r>
            <a:r>
              <a:rPr lang="en-US" sz="1100" dirty="0" smtClean="0">
                <a:solidFill>
                  <a:schemeClr val="tx1"/>
                </a:solidFill>
              </a:rPr>
              <a:t> </a:t>
            </a:r>
            <a:r>
              <a:rPr lang="en-US" sz="1100" dirty="0">
                <a:solidFill>
                  <a:schemeClr val="tx1"/>
                </a:solidFill>
              </a:rPr>
              <a:t>to </a:t>
            </a:r>
            <a:r>
              <a:rPr lang="en-US" sz="1100" dirty="0" err="1">
                <a:solidFill>
                  <a:schemeClr val="tx1"/>
                </a:solidFill>
              </a:rPr>
              <a:t>git</a:t>
            </a:r>
            <a:r>
              <a:rPr lang="en-US" sz="1100" dirty="0">
                <a:solidFill>
                  <a:schemeClr val="tx1"/>
                </a:solidFill>
              </a:rPr>
              <a:t> repository</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
        <p:nvSpPr>
          <p:cNvPr id="8" name="Flowchart: Multidocument 7"/>
          <p:cNvSpPr/>
          <p:nvPr/>
        </p:nvSpPr>
        <p:spPr bwMode="auto">
          <a:xfrm>
            <a:off x="4894334" y="2767444"/>
            <a:ext cx="1833275"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70C0"/>
                </a:solidFill>
                <a:effectLst>
                  <a:outerShdw blurRad="38100" dist="19050" dir="2700000" algn="tl" rotWithShape="0">
                    <a:schemeClr val="dk1">
                      <a:alpha val="40000"/>
                    </a:schemeClr>
                  </a:outerShdw>
                </a:effectLst>
                <a:latin typeface="Arial" pitchFamily="34" charset="0"/>
              </a:rPr>
              <a:t>Modified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70C0"/>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normalizeH="0" baseline="0" dirty="0" smtClean="0">
                <a:ln w="0"/>
                <a:solidFill>
                  <a:schemeClr val="tx1"/>
                </a:solidFill>
                <a:latin typeface="Arial" pitchFamily="34" charset="0"/>
              </a:rPr>
              <a:t>Tracked</a:t>
            </a:r>
            <a:r>
              <a:rPr kumimoji="0" lang="en-US" sz="1100" i="0" u="none" strike="noStrike" normalizeH="0" baseline="0" dirty="0" smtClean="0">
                <a:ln w="0"/>
                <a:solidFill>
                  <a:schemeClr val="tx1"/>
                </a:solidFill>
                <a:latin typeface="Arial" pitchFamily="34" charset="0"/>
              </a:rPr>
              <a:t> files which were</a:t>
            </a:r>
            <a:r>
              <a:rPr kumimoji="0" lang="en-US" sz="1100" i="0" u="none" strike="noStrike" normalizeH="0" dirty="0" smtClean="0">
                <a:ln w="0"/>
                <a:solidFill>
                  <a:schemeClr val="tx1"/>
                </a:solidFill>
                <a:latin typeface="Arial" pitchFamily="34" charset="0"/>
              </a:rPr>
              <a:t> </a:t>
            </a:r>
            <a:r>
              <a:rPr kumimoji="0" lang="en-US" sz="1100" i="0" u="none" strike="noStrike" normalizeH="0" baseline="0" dirty="0" smtClean="0">
                <a:ln w="0"/>
                <a:solidFill>
                  <a:schemeClr val="tx1"/>
                </a:solidFill>
                <a:latin typeface="Arial" pitchFamily="34" charset="0"/>
              </a:rPr>
              <a:t>locally modified</a:t>
            </a:r>
          </a:p>
        </p:txBody>
      </p:sp>
      <p:sp>
        <p:nvSpPr>
          <p:cNvPr id="11" name="Flowchart: Multidocument 10"/>
          <p:cNvSpPr/>
          <p:nvPr/>
        </p:nvSpPr>
        <p:spPr bwMode="auto">
          <a:xfrm>
            <a:off x="6952961" y="2729343"/>
            <a:ext cx="1916402"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Ignored</a:t>
            </a:r>
            <a:r>
              <a:rPr kumimoji="0" lang="en-US" sz="1400" i="0" u="none" strike="noStrike" normalizeH="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 Files</a:t>
            </a:r>
            <a:endPar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marked as </a:t>
            </a:r>
            <a:r>
              <a:rPr lang="en-US" sz="1100" b="1" dirty="0" smtClean="0">
                <a:solidFill>
                  <a:schemeClr val="tx1"/>
                </a:solidFill>
              </a:rPr>
              <a:t>ignored</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3096602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Snapshots not differences</a:t>
            </a:r>
          </a:p>
        </p:txBody>
      </p:sp>
      <p:pic>
        <p:nvPicPr>
          <p:cNvPr id="3" name="Picture 2"/>
          <p:cNvPicPr>
            <a:picLocks noChangeAspect="1"/>
          </p:cNvPicPr>
          <p:nvPr/>
        </p:nvPicPr>
        <p:blipFill>
          <a:blip r:embed="rId2"/>
          <a:stretch>
            <a:fillRect/>
          </a:stretch>
        </p:blipFill>
        <p:spPr>
          <a:xfrm>
            <a:off x="1374631" y="1397144"/>
            <a:ext cx="5591175" cy="2276475"/>
          </a:xfrm>
          <a:prstGeom prst="rect">
            <a:avLst/>
          </a:prstGeom>
        </p:spPr>
      </p:pic>
      <p:pic>
        <p:nvPicPr>
          <p:cNvPr id="4" name="Picture 3"/>
          <p:cNvPicPr>
            <a:picLocks noChangeAspect="1"/>
          </p:cNvPicPr>
          <p:nvPr/>
        </p:nvPicPr>
        <p:blipFill>
          <a:blip r:embed="rId3"/>
          <a:stretch>
            <a:fillRect/>
          </a:stretch>
        </p:blipFill>
        <p:spPr>
          <a:xfrm>
            <a:off x="1136506" y="3929496"/>
            <a:ext cx="5829300" cy="2171700"/>
          </a:xfrm>
          <a:prstGeom prst="rect">
            <a:avLst/>
          </a:prstGeom>
        </p:spPr>
      </p:pic>
      <p:sp>
        <p:nvSpPr>
          <p:cNvPr id="5" name="Multiply 4"/>
          <p:cNvSpPr/>
          <p:nvPr/>
        </p:nvSpPr>
        <p:spPr bwMode="auto">
          <a:xfrm>
            <a:off x="2890837" y="1397144"/>
            <a:ext cx="2320637" cy="2634096"/>
          </a:xfrm>
          <a:prstGeom prst="mathMultiply">
            <a:avLst/>
          </a:prstGeom>
          <a:solidFill>
            <a:srgbClr val="FF0000">
              <a:alpha val="61176"/>
            </a:srgbClr>
          </a:solidFill>
          <a:ln>
            <a:solidFill>
              <a:srgbClr val="FF0000"/>
            </a:solidFill>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a:p>
        </p:txBody>
      </p:sp>
      <p:sp>
        <p:nvSpPr>
          <p:cNvPr id="7" name="Rectangle 6"/>
          <p:cNvSpPr/>
          <p:nvPr/>
        </p:nvSpPr>
        <p:spPr bwMode="auto">
          <a:xfrm>
            <a:off x="2646218" y="4156364"/>
            <a:ext cx="921328" cy="2043545"/>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5576455" y="4156364"/>
            <a:ext cx="969818" cy="2043545"/>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2794722" y="627288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5770419" y="6272888"/>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11159271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Adding </a:t>
            </a:r>
            <a:r>
              <a:rPr lang="en-US" b="1" dirty="0">
                <a:solidFill>
                  <a:srgbClr val="0070C0"/>
                </a:solidFill>
                <a:effectLst>
                  <a:outerShdw blurRad="38100" dist="38100" dir="2700000" algn="tl">
                    <a:srgbClr val="000000">
                      <a:alpha val="43137"/>
                    </a:srgbClr>
                  </a:outerShdw>
                </a:effectLst>
                <a:latin typeface="Arial" charset="0"/>
                <a:cs typeface="Arial" charset="0"/>
              </a:rPr>
              <a:t>to a 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p>
        </p:txBody>
      </p:sp>
      <p:pic>
        <p:nvPicPr>
          <p:cNvPr id="5" name="Picture 4"/>
          <p:cNvPicPr>
            <a:picLocks noChangeAspect="1"/>
          </p:cNvPicPr>
          <p:nvPr/>
        </p:nvPicPr>
        <p:blipFill>
          <a:blip r:embed="rId2"/>
          <a:stretch>
            <a:fillRect/>
          </a:stretch>
        </p:blipFill>
        <p:spPr>
          <a:xfrm>
            <a:off x="1893113" y="2459181"/>
            <a:ext cx="5687543" cy="3851564"/>
          </a:xfrm>
          <a:prstGeom prst="rect">
            <a:avLst/>
          </a:prstGeom>
        </p:spPr>
      </p:pic>
      <p:sp>
        <p:nvSpPr>
          <p:cNvPr id="7" name="Cloud Callout 6"/>
          <p:cNvSpPr/>
          <p:nvPr/>
        </p:nvSpPr>
        <p:spPr bwMode="auto">
          <a:xfrm>
            <a:off x="297873" y="3351914"/>
            <a:ext cx="1828800" cy="423450"/>
          </a:xfrm>
          <a:prstGeom prst="cloudCallout">
            <a:avLst>
              <a:gd name="adj1" fmla="val 87504"/>
              <a:gd name="adj2" fmla="val -888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Local</a:t>
            </a:r>
            <a:r>
              <a:rPr kumimoji="0" lang="en-US" sz="1100" i="0" u="none" strike="noStrike" cap="none" normalizeH="0" baseline="0" dirty="0" smtClean="0">
                <a:ln>
                  <a:noFill/>
                </a:ln>
                <a:solidFill>
                  <a:schemeClr val="tx1"/>
                </a:solidFill>
                <a:effectLst/>
                <a:latin typeface="Arial" pitchFamily="34" charset="0"/>
              </a:rPr>
              <a:t> snapshot</a:t>
            </a:r>
          </a:p>
        </p:txBody>
      </p:sp>
      <p:sp>
        <p:nvSpPr>
          <p:cNvPr id="9" name="Cloud Callout 8"/>
          <p:cNvSpPr/>
          <p:nvPr/>
        </p:nvSpPr>
        <p:spPr bwMode="auto">
          <a:xfrm>
            <a:off x="3944072" y="2110767"/>
            <a:ext cx="2110364" cy="376124"/>
          </a:xfrm>
          <a:prstGeom prst="cloudCallout">
            <a:avLst>
              <a:gd name="adj1" fmla="val 3726"/>
              <a:gd name="adj2" fmla="val 210882"/>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Indexed</a:t>
            </a:r>
            <a:r>
              <a:rPr kumimoji="0" lang="en-US" sz="1100" i="0" u="none" strike="noStrike" cap="none" normalizeH="0" baseline="0" dirty="0" smtClean="0">
                <a:ln>
                  <a:noFill/>
                </a:ln>
                <a:solidFill>
                  <a:schemeClr val="tx1"/>
                </a:solidFill>
                <a:effectLst/>
                <a:latin typeface="Arial" pitchFamily="34" charset="0"/>
              </a:rPr>
              <a:t> snapshot</a:t>
            </a:r>
          </a:p>
        </p:txBody>
      </p:sp>
      <p:sp>
        <p:nvSpPr>
          <p:cNvPr id="2" name="Rectangular Callout 1"/>
          <p:cNvSpPr/>
          <p:nvPr/>
        </p:nvSpPr>
        <p:spPr bwMode="auto">
          <a:xfrm>
            <a:off x="7329055" y="3948545"/>
            <a:ext cx="1724890" cy="2362200"/>
          </a:xfrm>
          <a:prstGeom prst="wedgeRectCallout">
            <a:avLst>
              <a:gd name="adj1" fmla="val -74747"/>
              <a:gd name="adj2" fmla="val -66826"/>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1100" b="1" dirty="0">
                <a:solidFill>
                  <a:schemeClr val="tx1"/>
                </a:solidFill>
                <a:latin typeface="Arial" pitchFamily="34" charset="0"/>
              </a:rPr>
              <a:t>Committed</a:t>
            </a:r>
            <a:r>
              <a:rPr lang="en-US" sz="1100" dirty="0">
                <a:solidFill>
                  <a:schemeClr val="tx1"/>
                </a:solidFill>
                <a:latin typeface="Arial" pitchFamily="34" charset="0"/>
              </a:rPr>
              <a:t> snapshots</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pitchFamily="34" charset="0"/>
            </a:endParaRPr>
          </a:p>
        </p:txBody>
      </p:sp>
      <p:sp>
        <p:nvSpPr>
          <p:cNvPr id="3" name="Rectangle 2"/>
          <p:cNvSpPr/>
          <p:nvPr/>
        </p:nvSpPr>
        <p:spPr bwMode="auto">
          <a:xfrm>
            <a:off x="7523018" y="4384963"/>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5</a:t>
            </a:r>
            <a:endParaRPr kumimoji="0" lang="en-US" sz="1100" b="0" i="0" u="none" strike="noStrike" cap="none" normalizeH="0" baseline="0" dirty="0" smtClean="0">
              <a:ln>
                <a:noFill/>
              </a:ln>
              <a:solidFill>
                <a:schemeClr val="tx1"/>
              </a:solidFill>
              <a:effectLst/>
              <a:latin typeface="Arial" pitchFamily="34" charset="0"/>
            </a:endParaRPr>
          </a:p>
        </p:txBody>
      </p:sp>
      <p:sp>
        <p:nvSpPr>
          <p:cNvPr id="10" name="Rectangle 9"/>
          <p:cNvSpPr/>
          <p:nvPr/>
        </p:nvSpPr>
        <p:spPr bwMode="auto">
          <a:xfrm>
            <a:off x="7523015" y="4772892"/>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4</a:t>
            </a:r>
            <a:endParaRPr kumimoji="0" lang="en-US" sz="1100" b="0" i="0" u="none" strike="noStrike" cap="none" normalizeH="0" baseline="0" dirty="0" smtClean="0">
              <a:ln>
                <a:noFill/>
              </a:ln>
              <a:solidFill>
                <a:schemeClr val="tx1"/>
              </a:solidFill>
              <a:effectLst/>
              <a:latin typeface="Arial" pitchFamily="34" charset="0"/>
            </a:endParaRPr>
          </a:p>
        </p:txBody>
      </p:sp>
      <p:sp>
        <p:nvSpPr>
          <p:cNvPr id="11" name="Rectangle 10"/>
          <p:cNvSpPr/>
          <p:nvPr/>
        </p:nvSpPr>
        <p:spPr bwMode="auto">
          <a:xfrm>
            <a:off x="7523016" y="5146958"/>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3</a:t>
            </a:r>
            <a:endParaRPr kumimoji="0" lang="en-US" sz="1100" b="0" i="0" u="none" strike="noStrike" cap="none" normalizeH="0" baseline="0" dirty="0" smtClean="0">
              <a:ln>
                <a:noFill/>
              </a:ln>
              <a:solidFill>
                <a:schemeClr val="tx1"/>
              </a:solidFill>
              <a:effectLst/>
              <a:latin typeface="Arial" pitchFamily="34" charset="0"/>
            </a:endParaRPr>
          </a:p>
        </p:txBody>
      </p:sp>
      <p:sp>
        <p:nvSpPr>
          <p:cNvPr id="12" name="Rectangle 11"/>
          <p:cNvSpPr/>
          <p:nvPr/>
        </p:nvSpPr>
        <p:spPr bwMode="auto">
          <a:xfrm>
            <a:off x="7523017" y="5548742"/>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2</a:t>
            </a:r>
            <a:endParaRPr kumimoji="0" lang="en-US" sz="1100" b="0" i="0" u="none" strike="noStrike" cap="none" normalizeH="0" baseline="0" dirty="0" smtClean="0">
              <a:ln>
                <a:noFill/>
              </a:ln>
              <a:solidFill>
                <a:schemeClr val="tx1"/>
              </a:solidFill>
              <a:effectLst/>
              <a:latin typeface="Arial" pitchFamily="34" charset="0"/>
            </a:endParaRPr>
          </a:p>
        </p:txBody>
      </p:sp>
      <p:sp>
        <p:nvSpPr>
          <p:cNvPr id="13" name="Rectangle 12"/>
          <p:cNvSpPr/>
          <p:nvPr/>
        </p:nvSpPr>
        <p:spPr bwMode="auto">
          <a:xfrm>
            <a:off x="7523017" y="5936671"/>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Initial Snapshot</a:t>
            </a:r>
            <a:endParaRPr kumimoji="0" lang="en-US" sz="1100" b="0" i="0" u="none" strike="noStrike" cap="none" normalizeH="0" baseline="0" dirty="0" smtClean="0">
              <a:ln>
                <a:noFill/>
              </a:ln>
              <a:solidFill>
                <a:schemeClr val="tx1"/>
              </a:solidFill>
              <a:effectLst/>
              <a:latin typeface="Arial" pitchFamily="34" charset="0"/>
            </a:endParaRPr>
          </a:p>
        </p:txBody>
      </p:sp>
      <p:sp>
        <p:nvSpPr>
          <p:cNvPr id="14" name="Rectangle 13"/>
          <p:cNvSpPr/>
          <p:nvPr/>
        </p:nvSpPr>
        <p:spPr bwMode="auto">
          <a:xfrm>
            <a:off x="7329055" y="3404753"/>
            <a:ext cx="1724890" cy="453734"/>
          </a:xfrm>
          <a:prstGeom prst="rect">
            <a:avLst/>
          </a:prstGeom>
          <a:solidFill>
            <a:srgbClr val="FFCC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Git management resources (files, folders)</a:t>
            </a:r>
            <a:endParaRPr kumimoji="0" lang="en-US" sz="1100" b="0" i="0" u="none" strike="noStrike" cap="none" normalizeH="0" baseline="0" dirty="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4028291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3 states</a:t>
            </a:r>
          </a:p>
        </p:txBody>
      </p:sp>
      <p:pic>
        <p:nvPicPr>
          <p:cNvPr id="3" name="Picture 2"/>
          <p:cNvPicPr>
            <a:picLocks noChangeAspect="1"/>
          </p:cNvPicPr>
          <p:nvPr/>
        </p:nvPicPr>
        <p:blipFill>
          <a:blip r:embed="rId2"/>
          <a:stretch>
            <a:fillRect/>
          </a:stretch>
        </p:blipFill>
        <p:spPr>
          <a:xfrm>
            <a:off x="1004887" y="1495425"/>
            <a:ext cx="7134225" cy="3867150"/>
          </a:xfrm>
          <a:prstGeom prst="rect">
            <a:avLst/>
          </a:prstGeom>
        </p:spPr>
      </p:pic>
    </p:spTree>
    <p:extLst>
      <p:ext uri="{BB962C8B-B14F-4D97-AF65-F5344CB8AC3E}">
        <p14:creationId xmlns:p14="http://schemas.microsoft.com/office/powerpoint/2010/main" val="1135089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572115" y="2221307"/>
            <a:ext cx="4391025" cy="3324225"/>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a:solidFill>
                  <a:srgbClr val="0070C0"/>
                </a:solidFill>
                <a:effectLst>
                  <a:outerShdw blurRad="38100" dist="38100" dir="2700000" algn="tl">
                    <a:srgbClr val="000000">
                      <a:alpha val="43137"/>
                    </a:srgbClr>
                  </a:outerShdw>
                </a:effectLst>
              </a:rPr>
              <a:t>S</a:t>
            </a:r>
            <a:r>
              <a:rPr lang="en-US" b="1" dirty="0" smtClean="0">
                <a:solidFill>
                  <a:srgbClr val="0070C0"/>
                </a:solidFill>
                <a:effectLst>
                  <a:outerShdw blurRad="38100" dist="38100" dir="2700000" algn="tl">
                    <a:srgbClr val="000000">
                      <a:alpha val="43137"/>
                    </a:srgbClr>
                  </a:outerShdw>
                </a:effectLst>
              </a:rPr>
              <a:t>napshots (Commits)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TextBox 2"/>
          <p:cNvSpPr txBox="1"/>
          <p:nvPr/>
        </p:nvSpPr>
        <p:spPr>
          <a:xfrm>
            <a:off x="1656659" y="1477168"/>
            <a:ext cx="1191491" cy="307777"/>
          </a:xfrm>
          <a:prstGeom prst="rect">
            <a:avLst/>
          </a:prstGeom>
          <a:noFill/>
        </p:spPr>
        <p:txBody>
          <a:bodyPr wrap="square" rtlCol="0">
            <a:spAutoFit/>
          </a:bodyPr>
          <a:lstStyle/>
          <a:p>
            <a:r>
              <a:rPr lang="en-US" sz="1400" b="1" dirty="0" smtClean="0">
                <a:solidFill>
                  <a:schemeClr val="tx1"/>
                </a:solidFill>
              </a:rPr>
              <a:t>MyProject</a:t>
            </a:r>
            <a:endParaRPr lang="en-US" sz="1400" b="1" dirty="0">
              <a:solidFill>
                <a:schemeClr val="tx1"/>
              </a:solidFill>
            </a:endParaRPr>
          </a:p>
        </p:txBody>
      </p:sp>
      <p:sp>
        <p:nvSpPr>
          <p:cNvPr id="5" name="TextBox 4"/>
          <p:cNvSpPr txBox="1"/>
          <p:nvPr/>
        </p:nvSpPr>
        <p:spPr>
          <a:xfrm>
            <a:off x="4045525" y="1477168"/>
            <a:ext cx="1385456" cy="307777"/>
          </a:xfrm>
          <a:prstGeom prst="rect">
            <a:avLst/>
          </a:prstGeom>
          <a:noFill/>
        </p:spPr>
        <p:txBody>
          <a:bodyPr wrap="square" rtlCol="0">
            <a:spAutoFit/>
          </a:bodyPr>
          <a:lstStyle/>
          <a:p>
            <a:r>
              <a:rPr lang="en-US" sz="1400" b="1" dirty="0" smtClean="0">
                <a:solidFill>
                  <a:schemeClr val="tx1"/>
                </a:solidFill>
              </a:rPr>
              <a:t>MyProject</a:t>
            </a:r>
            <a:r>
              <a:rPr lang="en-US" sz="1400" b="1" dirty="0" smtClean="0">
                <a:solidFill>
                  <a:srgbClr val="C00000"/>
                </a:solidFill>
              </a:rPr>
              <a:t>/.</a:t>
            </a:r>
            <a:r>
              <a:rPr lang="en-US" sz="1400" b="1" dirty="0" err="1" smtClean="0">
                <a:solidFill>
                  <a:srgbClr val="C00000"/>
                </a:solidFill>
              </a:rPr>
              <a:t>git</a:t>
            </a:r>
            <a:endParaRPr lang="en-US" sz="1400" b="1" dirty="0">
              <a:solidFill>
                <a:srgbClr val="C00000"/>
              </a:solidFill>
            </a:endParaRPr>
          </a:p>
        </p:txBody>
      </p:sp>
      <p:pic>
        <p:nvPicPr>
          <p:cNvPr id="6" name="Picture 5"/>
          <p:cNvPicPr>
            <a:picLocks noChangeAspect="1"/>
          </p:cNvPicPr>
          <p:nvPr/>
        </p:nvPicPr>
        <p:blipFill>
          <a:blip r:embed="rId3"/>
          <a:stretch>
            <a:fillRect/>
          </a:stretch>
        </p:blipFill>
        <p:spPr>
          <a:xfrm>
            <a:off x="5707436" y="2365310"/>
            <a:ext cx="3436563" cy="1280288"/>
          </a:xfrm>
          <a:prstGeom prst="rect">
            <a:avLst/>
          </a:prstGeom>
        </p:spPr>
      </p:pic>
      <p:sp>
        <p:nvSpPr>
          <p:cNvPr id="12" name="Rectangle 11"/>
          <p:cNvSpPr/>
          <p:nvPr/>
        </p:nvSpPr>
        <p:spPr bwMode="auto">
          <a:xfrm>
            <a:off x="7142018" y="2493819"/>
            <a:ext cx="568038" cy="115178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13" name="Cloud Callout 12"/>
          <p:cNvSpPr/>
          <p:nvPr/>
        </p:nvSpPr>
        <p:spPr bwMode="auto">
          <a:xfrm>
            <a:off x="6747162" y="4030786"/>
            <a:ext cx="1433946" cy="465819"/>
          </a:xfrm>
          <a:prstGeom prst="cloudCallout">
            <a:avLst>
              <a:gd name="adj1" fmla="val 697"/>
              <a:gd name="adj2" fmla="val -12142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pitchFamily="34" charset="0"/>
              </a:rPr>
              <a:t>Snapshot</a:t>
            </a:r>
          </a:p>
        </p:txBody>
      </p:sp>
      <p:cxnSp>
        <p:nvCxnSpPr>
          <p:cNvPr id="7" name="Straight Arrow Connector 6"/>
          <p:cNvCxnSpPr/>
          <p:nvPr/>
        </p:nvCxnSpPr>
        <p:spPr bwMode="auto">
          <a:xfrm flipH="1">
            <a:off x="5212029" y="2940489"/>
            <a:ext cx="780063" cy="193734"/>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cxnSp>
        <p:nvCxnSpPr>
          <p:cNvPr id="9" name="Straight Arrow Connector 8"/>
          <p:cNvCxnSpPr/>
          <p:nvPr/>
        </p:nvCxnSpPr>
        <p:spPr bwMode="auto">
          <a:xfrm flipH="1">
            <a:off x="5212029" y="3501196"/>
            <a:ext cx="722160" cy="1091586"/>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sp>
        <p:nvSpPr>
          <p:cNvPr id="32" name="Cloud Callout 31"/>
          <p:cNvSpPr/>
          <p:nvPr/>
        </p:nvSpPr>
        <p:spPr bwMode="auto">
          <a:xfrm>
            <a:off x="3501734" y="5251574"/>
            <a:ext cx="1520539" cy="518843"/>
          </a:xfrm>
          <a:prstGeom prst="cloudCallout">
            <a:avLst>
              <a:gd name="adj1" fmla="val -107574"/>
              <a:gd name="adj2" fmla="val -1693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0070C0"/>
                </a:solidFill>
                <a:latin typeface="Arial" pitchFamily="34" charset="0"/>
              </a:rPr>
              <a:t>Modified File</a:t>
            </a:r>
            <a:endParaRPr kumimoji="0" lang="en-US" sz="1000" b="1" i="0" u="none" strike="noStrike" cap="none" normalizeH="0" baseline="0" dirty="0" smtClean="0">
              <a:ln>
                <a:noFill/>
              </a:ln>
              <a:solidFill>
                <a:srgbClr val="0070C0"/>
              </a:solidFill>
              <a:effectLst/>
              <a:latin typeface="Arial" pitchFamily="34" charset="0"/>
            </a:endParaRPr>
          </a:p>
        </p:txBody>
      </p:sp>
      <p:sp>
        <p:nvSpPr>
          <p:cNvPr id="33" name="Cloud Callout 32"/>
          <p:cNvSpPr/>
          <p:nvPr/>
        </p:nvSpPr>
        <p:spPr bwMode="auto">
          <a:xfrm>
            <a:off x="1769914" y="5834392"/>
            <a:ext cx="1628780" cy="338972"/>
          </a:xfrm>
          <a:prstGeom prst="cloudCallout">
            <a:avLst>
              <a:gd name="adj1" fmla="val 10497"/>
              <a:gd name="adj2" fmla="val -25316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6" name="Cloud Callout 35"/>
          <p:cNvSpPr/>
          <p:nvPr/>
        </p:nvSpPr>
        <p:spPr bwMode="auto">
          <a:xfrm>
            <a:off x="313363" y="4306624"/>
            <a:ext cx="1057572" cy="524105"/>
          </a:xfrm>
          <a:prstGeom prst="cloudCallout">
            <a:avLst>
              <a:gd name="adj1" fmla="val 102043"/>
              <a:gd name="adj2" fmla="val -235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rgbClr val="008000"/>
                </a:solidFill>
                <a:latin typeface="Arial" pitchFamily="34" charset="0"/>
              </a:rPr>
              <a:t>T</a:t>
            </a:r>
            <a:r>
              <a:rPr lang="en-US" sz="1000" b="1" dirty="0" smtClean="0">
                <a:solidFill>
                  <a:srgbClr val="008000"/>
                </a:solidFill>
                <a:latin typeface="Arial" pitchFamily="34" charset="0"/>
              </a:rPr>
              <a:t>racked Files</a:t>
            </a:r>
            <a:endParaRPr kumimoji="0" lang="en-US" sz="1000" b="1" i="0" u="none" strike="noStrike" cap="none" normalizeH="0" baseline="0" dirty="0" smtClean="0">
              <a:ln>
                <a:noFill/>
              </a:ln>
              <a:solidFill>
                <a:srgbClr val="008000"/>
              </a:solidFill>
              <a:effectLst/>
              <a:latin typeface="Arial" pitchFamily="34" charset="0"/>
            </a:endParaRPr>
          </a:p>
        </p:txBody>
      </p:sp>
      <p:sp>
        <p:nvSpPr>
          <p:cNvPr id="37" name="Cloud Callout 36"/>
          <p:cNvSpPr/>
          <p:nvPr/>
        </p:nvSpPr>
        <p:spPr bwMode="auto">
          <a:xfrm>
            <a:off x="141134" y="2601517"/>
            <a:ext cx="1628780" cy="338972"/>
          </a:xfrm>
          <a:prstGeom prst="cloudCallout">
            <a:avLst>
              <a:gd name="adj1" fmla="val 75569"/>
              <a:gd name="adj2" fmla="val 63595"/>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5" name="Oval 34"/>
          <p:cNvSpPr/>
          <p:nvPr/>
        </p:nvSpPr>
        <p:spPr bwMode="auto">
          <a:xfrm>
            <a:off x="1650461" y="5003348"/>
            <a:ext cx="680132" cy="436418"/>
          </a:xfrm>
          <a:prstGeom prst="ellipse">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b="1" dirty="0">
                <a:ln w="0"/>
                <a:solidFill>
                  <a:schemeClr val="tx1"/>
                </a:solidFill>
                <a:effectLst>
                  <a:outerShdw blurRad="38100" dist="19050" dir="2700000" algn="tl" rotWithShape="0">
                    <a:schemeClr val="dk1">
                      <a:alpha val="40000"/>
                    </a:schemeClr>
                  </a:outerShdw>
                </a:effectLst>
                <a:latin typeface="Arial" pitchFamily="34" charset="0"/>
              </a:rPr>
              <a:t>E</a:t>
            </a:r>
            <a:endParaRPr kumimoji="0" lang="en-US" sz="1400" b="1" i="0" u="none" strike="noStrike" cap="none" normalizeH="0" baseline="0" dirty="0" smtClean="0">
              <a:ln>
                <a:noFill/>
              </a:ln>
              <a:solidFill>
                <a:schemeClr val="hlink"/>
              </a:solidFill>
              <a:effectLst/>
              <a:latin typeface="Arial" pitchFamily="34" charset="0"/>
            </a:endParaRPr>
          </a:p>
        </p:txBody>
      </p:sp>
      <p:sp>
        <p:nvSpPr>
          <p:cNvPr id="39" name="Cloud Callout 38"/>
          <p:cNvSpPr/>
          <p:nvPr/>
        </p:nvSpPr>
        <p:spPr bwMode="auto">
          <a:xfrm>
            <a:off x="141135" y="5338334"/>
            <a:ext cx="1457382" cy="432083"/>
          </a:xfrm>
          <a:prstGeom prst="cloudCallout">
            <a:avLst>
              <a:gd name="adj1" fmla="val 56978"/>
              <a:gd name="adj2" fmla="val -62948"/>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chemeClr val="bg1">
                    <a:lumMod val="50000"/>
                  </a:schemeClr>
                </a:solidFill>
                <a:latin typeface="Arial" pitchFamily="34" charset="0"/>
              </a:rPr>
              <a:t>Ignored File</a:t>
            </a:r>
            <a:endParaRPr kumimoji="0" lang="en-US" sz="1000" b="1" i="0" u="none" strike="noStrike" cap="none" normalizeH="0" baseline="0" dirty="0" smtClean="0">
              <a:ln>
                <a:noFill/>
              </a:ln>
              <a:solidFill>
                <a:schemeClr val="bg1">
                  <a:lumMod val="50000"/>
                </a:schemeClr>
              </a:solidFill>
              <a:effectLst/>
              <a:latin typeface="Arial" pitchFamily="34" charset="0"/>
            </a:endParaRPr>
          </a:p>
        </p:txBody>
      </p:sp>
    </p:spTree>
    <p:extLst>
      <p:ext uri="{BB962C8B-B14F-4D97-AF65-F5344CB8AC3E}">
        <p14:creationId xmlns:p14="http://schemas.microsoft.com/office/powerpoint/2010/main" val="27356059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recording changes to the repository</a:t>
            </a:r>
          </a:p>
        </p:txBody>
      </p:sp>
      <p:pic>
        <p:nvPicPr>
          <p:cNvPr id="2" name="Picture 1"/>
          <p:cNvPicPr>
            <a:picLocks noChangeAspect="1"/>
          </p:cNvPicPr>
          <p:nvPr/>
        </p:nvPicPr>
        <p:blipFill>
          <a:blip r:embed="rId2"/>
          <a:stretch>
            <a:fillRect/>
          </a:stretch>
        </p:blipFill>
        <p:spPr>
          <a:xfrm>
            <a:off x="981075" y="1924050"/>
            <a:ext cx="7181850" cy="3009900"/>
          </a:xfrm>
          <a:prstGeom prst="rect">
            <a:avLst/>
          </a:prstGeom>
        </p:spPr>
      </p:pic>
    </p:spTree>
    <p:extLst>
      <p:ext uri="{BB962C8B-B14F-4D97-AF65-F5344CB8AC3E}">
        <p14:creationId xmlns:p14="http://schemas.microsoft.com/office/powerpoint/2010/main" val="42369458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Data transport workflow</a:t>
            </a:r>
          </a:p>
        </p:txBody>
      </p:sp>
      <p:pic>
        <p:nvPicPr>
          <p:cNvPr id="2" name="Picture 1"/>
          <p:cNvPicPr>
            <a:picLocks noChangeAspect="1"/>
          </p:cNvPicPr>
          <p:nvPr/>
        </p:nvPicPr>
        <p:blipFill>
          <a:blip r:embed="rId2"/>
          <a:stretch>
            <a:fillRect/>
          </a:stretch>
        </p:blipFill>
        <p:spPr>
          <a:xfrm>
            <a:off x="2224087" y="1433512"/>
            <a:ext cx="4695825" cy="3990975"/>
          </a:xfrm>
          <a:prstGeom prst="rect">
            <a:avLst/>
          </a:prstGeom>
        </p:spPr>
      </p:pic>
    </p:spTree>
    <p:extLst>
      <p:ext uri="{BB962C8B-B14F-4D97-AF65-F5344CB8AC3E}">
        <p14:creationId xmlns:p14="http://schemas.microsoft.com/office/powerpoint/2010/main" val="28583313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a:solidFill>
                  <a:srgbClr val="0070C0"/>
                </a:solidFill>
                <a:effectLst>
                  <a:outerShdw blurRad="38100" dist="38100" dir="2700000" algn="tl">
                    <a:srgbClr val="000000">
                      <a:alpha val="43137"/>
                    </a:srgbClr>
                  </a:outerShdw>
                </a:effectLst>
                <a:latin typeface="Arial" charset="0"/>
                <a:cs typeface="Arial" charset="0"/>
              </a:rPr>
              <a:t>W</a:t>
            </a:r>
            <a:r>
              <a:rPr lang="en-US" b="1" dirty="0" smtClean="0">
                <a:solidFill>
                  <a:srgbClr val="0070C0"/>
                </a:solidFill>
                <a:effectLst>
                  <a:outerShdw blurRad="38100" dist="38100" dir="2700000" algn="tl">
                    <a:srgbClr val="000000">
                      <a:alpha val="43137"/>
                    </a:srgbClr>
                  </a:outerShdw>
                </a:effectLst>
                <a:latin typeface="Arial" charset="0"/>
                <a:cs typeface="Arial" charset="0"/>
              </a:rPr>
              <a:t>orkflow example</a:t>
            </a:r>
          </a:p>
        </p:txBody>
      </p:sp>
      <p:pic>
        <p:nvPicPr>
          <p:cNvPr id="2" name="Picture 1"/>
          <p:cNvPicPr>
            <a:picLocks noChangeAspect="1"/>
          </p:cNvPicPr>
          <p:nvPr/>
        </p:nvPicPr>
        <p:blipFill>
          <a:blip r:embed="rId2"/>
          <a:stretch>
            <a:fillRect/>
          </a:stretch>
        </p:blipFill>
        <p:spPr>
          <a:xfrm>
            <a:off x="702684" y="1572923"/>
            <a:ext cx="7419975" cy="4543425"/>
          </a:xfrm>
          <a:prstGeom prst="rect">
            <a:avLst/>
          </a:prstGeom>
        </p:spPr>
      </p:pic>
    </p:spTree>
    <p:extLst>
      <p:ext uri="{BB962C8B-B14F-4D97-AF65-F5344CB8AC3E}">
        <p14:creationId xmlns:p14="http://schemas.microsoft.com/office/powerpoint/2010/main" val="5106896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438248476"/>
              </p:ext>
            </p:extLst>
          </p:nvPr>
        </p:nvGraphicFramePr>
        <p:xfrm>
          <a:off x="1623435" y="1584037"/>
          <a:ext cx="5805055" cy="4391660"/>
        </p:xfrm>
        <a:graphic>
          <a:graphicData uri="http://schemas.openxmlformats.org/drawingml/2006/table">
            <a:tbl>
              <a:tblPr firstRow="1" bandRow="1">
                <a:tableStyleId>{5C22544A-7EE6-4342-B048-85BDC9FD1C3A}</a:tableStyleId>
              </a:tblPr>
              <a:tblGrid>
                <a:gridCol w="1265238"/>
                <a:gridCol w="4539817"/>
              </a:tblGrid>
              <a:tr h="370840">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370840">
                <a:tc>
                  <a:txBody>
                    <a:bodyPr/>
                    <a:lstStyle/>
                    <a:p>
                      <a:pPr algn="l" fontAlgn="t"/>
                      <a:r>
                        <a:rPr lang="en-US" sz="1100" b="1" dirty="0">
                          <a:effectLst>
                            <a:outerShdw blurRad="38100" dist="38100" dir="2700000" algn="tl">
                              <a:srgbClr val="000000">
                                <a:alpha val="43137"/>
                              </a:srgbClr>
                            </a:outerShdw>
                          </a:effectLst>
                          <a:latin typeface="+mj-lt"/>
                        </a:rPr>
                        <a:t>Branch</a:t>
                      </a:r>
                    </a:p>
                  </a:txBody>
                  <a:tcPr marL="95250" marR="95250" marT="95250" marB="85725"/>
                </a:tc>
                <a:tc>
                  <a:txBody>
                    <a:bodyPr/>
                    <a:lstStyle/>
                    <a:p>
                      <a:pPr algn="l" fontAlgn="t"/>
                      <a:r>
                        <a:rPr lang="en-US" sz="800" dirty="0">
                          <a:effectLst/>
                          <a:latin typeface="+mj-lt"/>
                        </a:rPr>
                        <a:t>A </a:t>
                      </a:r>
                      <a:r>
                        <a:rPr lang="en-US" sz="800" i="1" dirty="0">
                          <a:effectLst/>
                          <a:latin typeface="+mj-lt"/>
                        </a:rPr>
                        <a:t>branch</a:t>
                      </a:r>
                      <a:r>
                        <a:rPr lang="en-US" sz="800" dirty="0">
                          <a:effectLst/>
                          <a:latin typeface="+mj-lt"/>
                        </a:rPr>
                        <a:t> is a </a:t>
                      </a:r>
                      <a:r>
                        <a:rPr lang="en-US" sz="800" b="0" dirty="0">
                          <a:solidFill>
                            <a:srgbClr val="FF0000"/>
                          </a:solidFill>
                          <a:effectLst/>
                          <a:latin typeface="+mj-lt"/>
                        </a:rPr>
                        <a:t>named pointer to a commit</a:t>
                      </a:r>
                      <a:r>
                        <a:rPr lang="en-US" sz="800" b="0" dirty="0">
                          <a:effectLst/>
                          <a:latin typeface="+mj-lt"/>
                        </a:rPr>
                        <a:t>. </a:t>
                      </a:r>
                      <a:r>
                        <a:rPr lang="en-US" sz="800" dirty="0">
                          <a:effectLst/>
                          <a:latin typeface="+mj-lt"/>
                        </a:rPr>
                        <a:t>Selecting a branch in Git terminology is called </a:t>
                      </a:r>
                      <a:r>
                        <a:rPr lang="en-US" sz="800" i="1" dirty="0">
                          <a:effectLst/>
                          <a:latin typeface="+mj-lt"/>
                        </a:rPr>
                        <a:t>to checkout a branch</a:t>
                      </a:r>
                      <a:r>
                        <a:rPr lang="en-US" sz="800" dirty="0">
                          <a:effectLst/>
                          <a:latin typeface="+mj-lt"/>
                        </a:rPr>
                        <a:t>. If you are working in a certain branch, the creation of a new commit advances this pointer to the newly created commit.</a:t>
                      </a:r>
                    </a:p>
                    <a:p>
                      <a:pPr algn="l" fontAlgn="t"/>
                      <a:r>
                        <a:rPr lang="en-US" sz="800" dirty="0">
                          <a:effectLst/>
                          <a:latin typeface="+mj-lt"/>
                        </a:rPr>
                        <a:t>Each commit knows their parents (predecessors). Successors are retrieved by traversing the commit graph starting from branches or other refs, symbolic references (for example: HEAD) or explicit commit objects. This way a branch defines its own line of descendants in the overall version graph formed by all commits in the repository.</a:t>
                      </a:r>
                    </a:p>
                    <a:p>
                      <a:pPr algn="l" fontAlgn="t"/>
                      <a:r>
                        <a:rPr lang="en-US" sz="800" dirty="0">
                          <a:effectLst/>
                          <a:latin typeface="+mj-lt"/>
                        </a:rPr>
                        <a:t>You can create a new branch from an existing one and change the code independently from other branches. One of the branches is the default (typically named </a:t>
                      </a:r>
                      <a:r>
                        <a:rPr lang="en-US" sz="800" i="1" dirty="0">
                          <a:effectLst/>
                          <a:latin typeface="+mj-lt"/>
                        </a:rPr>
                        <a:t>master</a:t>
                      </a:r>
                      <a:r>
                        <a:rPr lang="en-US" sz="800" dirty="0">
                          <a:effectLst/>
                          <a:latin typeface="+mj-lt"/>
                        </a:rPr>
                        <a:t>). The default branch is the one for which a local branch is automatically created when cloning the repository.</a:t>
                      </a:r>
                    </a:p>
                  </a:txBody>
                  <a:tcPr marL="95250" marR="95250" marT="95250" marB="85725"/>
                </a:tc>
              </a:tr>
              <a:tr h="370840">
                <a:tc>
                  <a:txBody>
                    <a:bodyPr/>
                    <a:lstStyle/>
                    <a:p>
                      <a:pPr algn="l" fontAlgn="t"/>
                      <a:r>
                        <a:rPr lang="en-US" sz="1100" b="1" kern="1200" dirty="0">
                          <a:solidFill>
                            <a:schemeClr val="dk1"/>
                          </a:solidFill>
                          <a:effectLst>
                            <a:outerShdw blurRad="38100" dist="38100" dir="2700000" algn="tl">
                              <a:srgbClr val="000000">
                                <a:alpha val="43137"/>
                              </a:srgbClr>
                            </a:outerShdw>
                          </a:effectLst>
                          <a:latin typeface="+mj-lt"/>
                          <a:ea typeface="+mn-ea"/>
                          <a:cs typeface="+mn-cs"/>
                        </a:rPr>
                        <a:t>Commit</a:t>
                      </a:r>
                    </a:p>
                  </a:txBody>
                  <a:tcPr marL="95250" marR="95250" marT="95250" marB="85725"/>
                </a:tc>
                <a:tc>
                  <a:txBody>
                    <a:bodyPr/>
                    <a:lstStyle/>
                    <a:p>
                      <a:pPr algn="l" fontAlgn="t"/>
                      <a:r>
                        <a:rPr lang="en-US" sz="800" dirty="0">
                          <a:effectLst/>
                          <a:latin typeface="Helvetica" panose="020B0604020202020204" pitchFamily="34" charset="0"/>
                        </a:rPr>
                        <a:t>When you commit your changes into a repository this creates a new </a:t>
                      </a:r>
                      <a:r>
                        <a:rPr lang="en-US" sz="800" i="1" dirty="0">
                          <a:effectLst/>
                          <a:latin typeface="Helvetica" panose="020B0604020202020204" pitchFamily="34" charset="0"/>
                        </a:rPr>
                        <a:t>commit object</a:t>
                      </a:r>
                      <a:r>
                        <a:rPr lang="en-US" sz="800" dirty="0">
                          <a:effectLst/>
                          <a:latin typeface="Helvetica" panose="020B0604020202020204" pitchFamily="34" charset="0"/>
                        </a:rPr>
                        <a:t> in the Git repository. </a:t>
                      </a:r>
                      <a:r>
                        <a:rPr lang="en-US" sz="800" dirty="0" smtClean="0">
                          <a:effectLst/>
                          <a:latin typeface="Helvetica" panose="020B0604020202020204" pitchFamily="34" charset="0"/>
                        </a:rPr>
                        <a:t>This </a:t>
                      </a:r>
                      <a:r>
                        <a:rPr lang="en-US" sz="800" i="1" dirty="0" smtClean="0">
                          <a:solidFill>
                            <a:srgbClr val="FF0000"/>
                          </a:solidFill>
                          <a:effectLst/>
                          <a:latin typeface="Helvetica" panose="020B0604020202020204" pitchFamily="34" charset="0"/>
                        </a:rPr>
                        <a:t>commit </a:t>
                      </a:r>
                      <a:r>
                        <a:rPr lang="en-US" sz="800" i="1" dirty="0">
                          <a:solidFill>
                            <a:srgbClr val="FF0000"/>
                          </a:solidFill>
                          <a:effectLst/>
                          <a:latin typeface="Helvetica" panose="020B0604020202020204" pitchFamily="34" charset="0"/>
                        </a:rPr>
                        <a:t>object</a:t>
                      </a:r>
                      <a:r>
                        <a:rPr lang="en-US" sz="800" dirty="0">
                          <a:solidFill>
                            <a:srgbClr val="FF0000"/>
                          </a:solidFill>
                          <a:effectLst/>
                          <a:latin typeface="Helvetica" panose="020B0604020202020204" pitchFamily="34" charset="0"/>
                        </a:rPr>
                        <a:t> uniquely identifies a new revision of the content of the repository</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This revision can be retrieved later, for example, if you want to see the source code of an older version. Each commit object contains the author and the committer, thus making it possible to identify who did the change. The author and committer might be different people. The author did the change and the committer applied the change to the Git repository. This is common for contributions to open source projects.</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HEAD</a:t>
                      </a:r>
                    </a:p>
                  </a:txBody>
                  <a:tcPr marL="95250" marR="95250" marT="95250" marB="85725"/>
                </a:tc>
                <a:tc>
                  <a:txBody>
                    <a:bodyPr/>
                    <a:lstStyle/>
                    <a:p>
                      <a:pPr algn="l" fontAlgn="t"/>
                      <a:r>
                        <a:rPr lang="en-US" sz="800" i="1" dirty="0">
                          <a:solidFill>
                            <a:srgbClr val="FF0000"/>
                          </a:solidFill>
                          <a:effectLst/>
                          <a:latin typeface="Helvetica" panose="020B0604020202020204" pitchFamily="34" charset="0"/>
                        </a:rPr>
                        <a:t>HEAD</a:t>
                      </a:r>
                      <a:r>
                        <a:rPr lang="en-US" sz="800" dirty="0">
                          <a:solidFill>
                            <a:srgbClr val="FF0000"/>
                          </a:solidFill>
                          <a:effectLst/>
                          <a:latin typeface="Helvetica" panose="020B0604020202020204" pitchFamily="34" charset="0"/>
                        </a:rPr>
                        <a:t> is a symbolic reference most often pointing to the currently checked out branch</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Sometimes the </a:t>
                      </a:r>
                      <a:r>
                        <a:rPr lang="en-US" sz="800" i="1" dirty="0">
                          <a:effectLst/>
                          <a:latin typeface="Helvetica" panose="020B0604020202020204" pitchFamily="34" charset="0"/>
                        </a:rPr>
                        <a:t>HEAD</a:t>
                      </a:r>
                      <a:r>
                        <a:rPr lang="en-US" sz="800" dirty="0">
                          <a:effectLst/>
                          <a:latin typeface="Helvetica" panose="020B0604020202020204" pitchFamily="34" charset="0"/>
                        </a:rPr>
                        <a:t> points directly to a commit object, this is called </a:t>
                      </a:r>
                      <a:r>
                        <a:rPr lang="en-US" sz="800" i="1" dirty="0">
                          <a:effectLst/>
                          <a:latin typeface="Helvetica" panose="020B0604020202020204" pitchFamily="34" charset="0"/>
                        </a:rPr>
                        <a:t>detached HEAD mode</a:t>
                      </a:r>
                      <a:r>
                        <a:rPr lang="en-US" sz="800" dirty="0">
                          <a:effectLst/>
                          <a:latin typeface="Helvetica" panose="020B0604020202020204" pitchFamily="34" charset="0"/>
                        </a:rPr>
                        <a:t>. In that state creation of a commit will not move any branch.</a:t>
                      </a:r>
                    </a:p>
                    <a:p>
                      <a:pPr algn="l" fontAlgn="t"/>
                      <a:r>
                        <a:rPr lang="en-US" sz="800" dirty="0">
                          <a:effectLst/>
                          <a:latin typeface="Helvetica" panose="020B0604020202020204" pitchFamily="34" charset="0"/>
                        </a:rPr>
                        <a:t>If you switch branches, the </a:t>
                      </a:r>
                      <a:r>
                        <a:rPr lang="en-US" sz="800" i="1" dirty="0">
                          <a:effectLst/>
                          <a:latin typeface="Helvetica" panose="020B0604020202020204" pitchFamily="34" charset="0"/>
                        </a:rPr>
                        <a:t>HEAD</a:t>
                      </a:r>
                      <a:r>
                        <a:rPr lang="en-US" sz="800" dirty="0">
                          <a:effectLst/>
                          <a:latin typeface="Helvetica" panose="020B0604020202020204" pitchFamily="34" charset="0"/>
                        </a:rPr>
                        <a:t> pointer points to the branch pointer which in turn points to a commit. If you checkout a specific commit, the </a:t>
                      </a:r>
                      <a:r>
                        <a:rPr lang="en-US" sz="800" i="1" dirty="0">
                          <a:effectLst/>
                          <a:latin typeface="Helvetica" panose="020B0604020202020204" pitchFamily="34" charset="0"/>
                        </a:rPr>
                        <a:t>HEAD</a:t>
                      </a:r>
                      <a:r>
                        <a:rPr lang="en-US" sz="800" dirty="0">
                          <a:effectLst/>
                          <a:latin typeface="Helvetica" panose="020B0604020202020204" pitchFamily="34" charset="0"/>
                        </a:rPr>
                        <a:t> points to this commit directly.</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Index</a:t>
                      </a:r>
                    </a:p>
                  </a:txBody>
                  <a:tcPr marL="95250" marR="95250" marT="95250" marB="85725"/>
                </a:tc>
                <a:tc>
                  <a:txBody>
                    <a:bodyPr/>
                    <a:lstStyle/>
                    <a:p>
                      <a:pPr algn="l" fontAlgn="t"/>
                      <a:r>
                        <a:rPr lang="en-US" sz="800" i="1" dirty="0">
                          <a:effectLst/>
                          <a:latin typeface="Helvetica" panose="020B0604020202020204" pitchFamily="34" charset="0"/>
                        </a:rPr>
                        <a:t>Index</a:t>
                      </a:r>
                      <a:r>
                        <a:rPr lang="en-US" sz="800" dirty="0">
                          <a:effectLst/>
                          <a:latin typeface="Helvetica" panose="020B0604020202020204" pitchFamily="34" charset="0"/>
                        </a:rPr>
                        <a:t> is an alternative term for the </a:t>
                      </a:r>
                      <a:r>
                        <a:rPr lang="en-US" sz="800" i="1" dirty="0">
                          <a:solidFill>
                            <a:srgbClr val="FF0000"/>
                          </a:solidFill>
                          <a:effectLst/>
                          <a:latin typeface="Helvetica" panose="020B0604020202020204" pitchFamily="34" charset="0"/>
                        </a:rPr>
                        <a:t>staging area</a:t>
                      </a:r>
                      <a:r>
                        <a:rPr lang="en-US" sz="800" dirty="0">
                          <a:effectLst/>
                          <a:latin typeface="Helvetica" panose="020B0604020202020204" pitchFamily="34" charset="0"/>
                        </a:rPr>
                        <a:t>.</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Working tree</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working tree</a:t>
                      </a:r>
                      <a:r>
                        <a:rPr lang="en-US" sz="800" dirty="0">
                          <a:solidFill>
                            <a:srgbClr val="FF0000"/>
                          </a:solidFill>
                          <a:effectLst/>
                          <a:latin typeface="Helvetica" panose="020B0604020202020204" pitchFamily="34" charset="0"/>
                        </a:rPr>
                        <a:t> contains the set of working files </a:t>
                      </a:r>
                      <a:r>
                        <a:rPr lang="en-US" sz="800" dirty="0">
                          <a:effectLst/>
                          <a:latin typeface="Helvetica" panose="020B0604020202020204" pitchFamily="34" charset="0"/>
                        </a:rPr>
                        <a:t>for the repository. You can modify the content and commit the changes as new commits to the repository.</a:t>
                      </a:r>
                    </a:p>
                  </a:txBody>
                  <a:tcPr marL="95250" marR="95250" marT="95250" marB="85725"/>
                </a:tc>
              </a:tr>
            </a:tbl>
          </a:graphicData>
        </a:graphic>
      </p:graphicFrame>
    </p:spTree>
    <p:extLst>
      <p:ext uri="{BB962C8B-B14F-4D97-AF65-F5344CB8AC3E}">
        <p14:creationId xmlns:p14="http://schemas.microsoft.com/office/powerpoint/2010/main" val="1295616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rgbClr val="C00000"/>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827794841"/>
              </p:ext>
            </p:extLst>
          </p:nvPr>
        </p:nvGraphicFramePr>
        <p:xfrm>
          <a:off x="1477963" y="1496292"/>
          <a:ext cx="6096000" cy="4106660"/>
        </p:xfrm>
        <a:graphic>
          <a:graphicData uri="http://schemas.openxmlformats.org/drawingml/2006/table">
            <a:tbl>
              <a:tblPr firstRow="1" bandRow="1">
                <a:tableStyleId>{5C22544A-7EE6-4342-B048-85BDC9FD1C3A}</a:tableStyleId>
              </a:tblPr>
              <a:tblGrid>
                <a:gridCol w="1184563"/>
                <a:gridCol w="4911437"/>
              </a:tblGrid>
              <a:tr h="410034">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1008937">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Repository</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repository</a:t>
                      </a:r>
                      <a:r>
                        <a:rPr lang="en-US" sz="800" dirty="0">
                          <a:effectLst/>
                          <a:latin typeface="Helvetica" panose="020B0604020202020204" pitchFamily="34" charset="0"/>
                        </a:rPr>
                        <a:t> contains the history, the different versions over time and all different branches and tags. In Git each copy of the repository is a complete repository. If the repository is not a bare repository, it allows you to checkout revisions into your working tree and to capture changes by creating new commits. Bare repositories are only changed by transporting changes from other repositories.</a:t>
                      </a:r>
                    </a:p>
                    <a:p>
                      <a:pPr algn="l" fontAlgn="t"/>
                      <a:r>
                        <a:rPr lang="en-US" sz="800" dirty="0">
                          <a:effectLst/>
                          <a:latin typeface="Helvetica" panose="020B0604020202020204" pitchFamily="34" charset="0"/>
                        </a:rPr>
                        <a:t>This book uses the term </a:t>
                      </a:r>
                      <a:r>
                        <a:rPr lang="en-US" sz="800" i="1" dirty="0">
                          <a:effectLst/>
                          <a:latin typeface="Helvetica" panose="020B0604020202020204" pitchFamily="34" charset="0"/>
                        </a:rPr>
                        <a:t>repository</a:t>
                      </a:r>
                      <a:r>
                        <a:rPr lang="en-US" sz="800" dirty="0">
                          <a:effectLst/>
                          <a:latin typeface="Helvetica" panose="020B0604020202020204" pitchFamily="34" charset="0"/>
                        </a:rPr>
                        <a:t> to talk about a non-bare repository. If it talks about a bare repository, this is explicitly mentioned.</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Revision</a:t>
                      </a:r>
                    </a:p>
                  </a:txBody>
                  <a:tcPr marL="95250" marR="95250" marT="95250" marB="85725"/>
                </a:tc>
                <a:tc>
                  <a:txBody>
                    <a:bodyPr/>
                    <a:lstStyle/>
                    <a:p>
                      <a:pPr algn="l" fontAlgn="t"/>
                      <a:r>
                        <a:rPr lang="en-US" sz="800" dirty="0">
                          <a:effectLst/>
                          <a:latin typeface="Helvetica" panose="020B0604020202020204" pitchFamily="34" charset="0"/>
                        </a:rPr>
                        <a:t>Represents a version of the source code. Git implements revisions as </a:t>
                      </a:r>
                      <a:r>
                        <a:rPr lang="en-US" sz="800" i="1" dirty="0">
                          <a:effectLst/>
                          <a:latin typeface="Helvetica" panose="020B0604020202020204" pitchFamily="34" charset="0"/>
                        </a:rPr>
                        <a:t>commit objects</a:t>
                      </a:r>
                      <a:r>
                        <a:rPr lang="en-US" sz="800" dirty="0">
                          <a:effectLst/>
                          <a:latin typeface="Helvetica" panose="020B0604020202020204" pitchFamily="34" charset="0"/>
                        </a:rPr>
                        <a:t> (or short </a:t>
                      </a:r>
                      <a:r>
                        <a:rPr lang="en-US" sz="800" i="1" dirty="0">
                          <a:effectLst/>
                          <a:latin typeface="Helvetica" panose="020B0604020202020204" pitchFamily="34" charset="0"/>
                        </a:rPr>
                        <a:t>commits</a:t>
                      </a:r>
                      <a:r>
                        <a:rPr lang="en-US" sz="800" dirty="0">
                          <a:effectLst/>
                          <a:latin typeface="Helvetica" panose="020B0604020202020204" pitchFamily="34" charset="0"/>
                        </a:rPr>
                        <a:t>). These are identified by an SHA-1 hash.</a:t>
                      </a:r>
                    </a:p>
                  </a:txBody>
                  <a:tcPr marL="95250" marR="95250" marT="95250" marB="85725"/>
                </a:tc>
              </a:tr>
              <a:tr h="604519">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Staging area</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staging area</a:t>
                      </a:r>
                      <a:r>
                        <a:rPr lang="en-US" sz="800" dirty="0">
                          <a:effectLst/>
                          <a:latin typeface="Helvetica" panose="020B0604020202020204" pitchFamily="34" charset="0"/>
                        </a:rPr>
                        <a:t> is the </a:t>
                      </a:r>
                      <a:r>
                        <a:rPr lang="en-US" sz="800" dirty="0">
                          <a:solidFill>
                            <a:srgbClr val="FF0000"/>
                          </a:solidFill>
                          <a:effectLst/>
                          <a:latin typeface="Helvetica" panose="020B0604020202020204" pitchFamily="34" charset="0"/>
                        </a:rPr>
                        <a:t>place to store changes in the working tree before the commit</a:t>
                      </a:r>
                      <a:r>
                        <a:rPr lang="en-US" sz="800" dirty="0">
                          <a:effectLst/>
                          <a:latin typeface="Helvetica" panose="020B0604020202020204" pitchFamily="34" charset="0"/>
                        </a:rPr>
                        <a:t>. The </a:t>
                      </a:r>
                      <a:r>
                        <a:rPr lang="en-US" sz="800" i="1" dirty="0">
                          <a:effectLst/>
                          <a:latin typeface="Helvetica" panose="020B0604020202020204" pitchFamily="34" charset="0"/>
                        </a:rPr>
                        <a:t>staging area</a:t>
                      </a:r>
                      <a:r>
                        <a:rPr lang="en-US" sz="800" dirty="0">
                          <a:effectLst/>
                          <a:latin typeface="Helvetica" panose="020B0604020202020204" pitchFamily="34" charset="0"/>
                        </a:rPr>
                        <a:t> contains a snapshot of the changes in the working tree (changed or new files) relevant to create the next commit and stores their mode (file type, executable bit).</a:t>
                      </a:r>
                    </a:p>
                  </a:txBody>
                  <a:tcPr marL="95250" marR="95250" marT="95250" marB="85725"/>
                </a:tc>
              </a:tr>
              <a:tr h="1143742">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Tag</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tag</a:t>
                      </a:r>
                      <a:r>
                        <a:rPr lang="en-US" sz="800" dirty="0">
                          <a:effectLst/>
                          <a:latin typeface="Helvetica" panose="020B0604020202020204" pitchFamily="34" charset="0"/>
                        </a:rPr>
                        <a:t> </a:t>
                      </a:r>
                      <a:r>
                        <a:rPr lang="en-US" sz="800" dirty="0">
                          <a:solidFill>
                            <a:srgbClr val="FF0000"/>
                          </a:solidFill>
                          <a:effectLst/>
                          <a:latin typeface="Helvetica" panose="020B0604020202020204" pitchFamily="34" charset="0"/>
                        </a:rPr>
                        <a:t>points to a commit which uniquely identifies a version of the Git repository</a:t>
                      </a:r>
                      <a:r>
                        <a:rPr lang="en-US" sz="800" dirty="0">
                          <a:effectLst/>
                          <a:latin typeface="Helvetica" panose="020B0604020202020204" pitchFamily="34" charset="0"/>
                        </a:rPr>
                        <a:t>. With a tag, you can have a named point to which you can always revert to. You can revert to any point in a Git repository, but tags make it easier. The benefit of tags is to mark the repository for a specific reason, e.g., with a release.</a:t>
                      </a:r>
                    </a:p>
                    <a:p>
                      <a:pPr algn="l" fontAlgn="t"/>
                      <a:r>
                        <a:rPr lang="en-US" sz="800" dirty="0">
                          <a:effectLst/>
                          <a:latin typeface="Helvetica" panose="020B0604020202020204" pitchFamily="34" charset="0"/>
                        </a:rPr>
                        <a:t>Branches and tags are named pointers, the difference is that branches move when a new commit is created while tags always point to the same commit. Tags can have a timestamp and a message associated with them.</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URL</a:t>
                      </a:r>
                    </a:p>
                  </a:txBody>
                  <a:tcPr marL="95250" marR="95250" marT="95250" marB="85725"/>
                </a:tc>
                <a:tc>
                  <a:txBody>
                    <a:bodyPr/>
                    <a:lstStyle/>
                    <a:p>
                      <a:pPr algn="l" fontAlgn="t"/>
                      <a:r>
                        <a:rPr lang="en-US" sz="800" dirty="0">
                          <a:effectLst/>
                          <a:latin typeface="Helvetica" panose="020B0604020202020204" pitchFamily="34" charset="0"/>
                        </a:rPr>
                        <a:t>A URL in </a:t>
                      </a:r>
                      <a:r>
                        <a:rPr lang="en-US" sz="800" dirty="0">
                          <a:solidFill>
                            <a:srgbClr val="FF0000"/>
                          </a:solidFill>
                          <a:effectLst/>
                          <a:latin typeface="Helvetica" panose="020B0604020202020204" pitchFamily="34" charset="0"/>
                        </a:rPr>
                        <a:t>Git determines the location of the repository</a:t>
                      </a:r>
                      <a:r>
                        <a:rPr lang="en-US" sz="800" dirty="0">
                          <a:effectLst/>
                          <a:latin typeface="Helvetica" panose="020B0604020202020204" pitchFamily="34" charset="0"/>
                        </a:rPr>
                        <a:t>. Git distinguishes between </a:t>
                      </a:r>
                      <a:r>
                        <a:rPr lang="en-US" sz="800" i="1" dirty="0" err="1">
                          <a:effectLst/>
                          <a:latin typeface="Helvetica" panose="020B0604020202020204" pitchFamily="34" charset="0"/>
                        </a:rPr>
                        <a:t>fetchurl</a:t>
                      </a:r>
                      <a:r>
                        <a:rPr lang="en-US" sz="800" dirty="0">
                          <a:effectLst/>
                          <a:latin typeface="Helvetica" panose="020B0604020202020204" pitchFamily="34" charset="0"/>
                        </a:rPr>
                        <a:t> for getting new data from other repositories and </a:t>
                      </a:r>
                      <a:r>
                        <a:rPr lang="en-US" sz="800" i="1" dirty="0" err="1">
                          <a:effectLst/>
                          <a:latin typeface="Helvetica" panose="020B0604020202020204" pitchFamily="34" charset="0"/>
                        </a:rPr>
                        <a:t>pushurl</a:t>
                      </a:r>
                      <a:r>
                        <a:rPr lang="en-US" sz="800" dirty="0">
                          <a:effectLst/>
                          <a:latin typeface="Helvetica" panose="020B0604020202020204" pitchFamily="34" charset="0"/>
                        </a:rPr>
                        <a:t> for pushing data to another repository.</a:t>
                      </a:r>
                    </a:p>
                  </a:txBody>
                  <a:tcPr marL="95250" marR="95250" marT="95250" marB="85725"/>
                </a:tc>
              </a:tr>
            </a:tbl>
          </a:graphicData>
        </a:graphic>
      </p:graphicFrame>
    </p:spTree>
    <p:extLst>
      <p:ext uri="{BB962C8B-B14F-4D97-AF65-F5344CB8AC3E}">
        <p14:creationId xmlns:p14="http://schemas.microsoft.com/office/powerpoint/2010/main" val="3150859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Commands</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4" name="Picture 3"/>
          <p:cNvPicPr>
            <a:picLocks noChangeAspect="1"/>
          </p:cNvPicPr>
          <p:nvPr/>
        </p:nvPicPr>
        <p:blipFill>
          <a:blip r:embed="rId2"/>
          <a:stretch>
            <a:fillRect/>
          </a:stretch>
        </p:blipFill>
        <p:spPr>
          <a:xfrm>
            <a:off x="1211385" y="931538"/>
            <a:ext cx="6025659" cy="5656041"/>
          </a:xfrm>
          <a:prstGeom prst="rect">
            <a:avLst/>
          </a:prstGeom>
        </p:spPr>
      </p:pic>
    </p:spTree>
    <p:extLst>
      <p:ext uri="{BB962C8B-B14F-4D97-AF65-F5344CB8AC3E}">
        <p14:creationId xmlns:p14="http://schemas.microsoft.com/office/powerpoint/2010/main" val="41515246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a:t>
            </a:r>
            <a:r>
              <a:rPr lang="en-US" sz="1800" b="1" dirty="0" smtClean="0">
                <a:solidFill>
                  <a:srgbClr val="C00000"/>
                </a:solidFill>
              </a:rPr>
              <a:t>Internals</a:t>
            </a:r>
          </a:p>
          <a:p>
            <a:pPr marL="285750" indent="-285750">
              <a:buFont typeface="Wingdings" panose="05000000000000000000" pitchFamily="2" charset="2"/>
              <a:buChar char="ü"/>
            </a:pPr>
            <a:endParaRPr lang="en-US" sz="1800" b="1" dirty="0">
              <a:solidFill>
                <a:srgbClr val="C00000"/>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1290016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4012702" cy="2646878"/>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a:t>
            </a:r>
            <a:r>
              <a:rPr lang="en-US" sz="1800" b="1" dirty="0" err="1">
                <a:solidFill>
                  <a:schemeClr val="tx1"/>
                </a:solidFill>
              </a:rPr>
              <a:t>git</a:t>
            </a:r>
            <a:r>
              <a:rPr lang="en-US" sz="1800" b="1" dirty="0">
                <a:solidFill>
                  <a:schemeClr val="tx1"/>
                </a:solidFill>
              </a:rPr>
              <a:t> Folder</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Trees and Blobs really ?</a:t>
            </a:r>
          </a:p>
          <a:p>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Commit really ?</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Branch really </a:t>
            </a:r>
            <a:r>
              <a:rPr lang="en-US" sz="1800" b="1" dirty="0" smtClean="0">
                <a:solidFill>
                  <a:schemeClr val="tx1"/>
                </a:solidFill>
              </a:rPr>
              <a:t>?</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Tag really ?</a:t>
            </a:r>
          </a:p>
        </p:txBody>
      </p:sp>
    </p:spTree>
    <p:extLst>
      <p:ext uri="{BB962C8B-B14F-4D97-AF65-F5344CB8AC3E}">
        <p14:creationId xmlns:p14="http://schemas.microsoft.com/office/powerpoint/2010/main" val="3492495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a:t>
            </a:r>
            <a:r>
              <a:rPr lang="en-US" b="1" dirty="0" err="1" smtClean="0">
                <a:solidFill>
                  <a:srgbClr val="0070C0"/>
                </a:solidFill>
                <a:effectLst>
                  <a:outerShdw blurRad="38100" dist="38100" dir="2700000" algn="tl">
                    <a:srgbClr val="000000">
                      <a:alpha val="43137"/>
                    </a:srgbClr>
                  </a:outerShdw>
                </a:effectLst>
                <a:latin typeface="+mj-lt"/>
              </a:rPr>
              <a:t>git</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13" name="Picture 12"/>
          <p:cNvPicPr>
            <a:picLocks noChangeAspect="1"/>
          </p:cNvPicPr>
          <p:nvPr/>
        </p:nvPicPr>
        <p:blipFill>
          <a:blip r:embed="rId2"/>
          <a:stretch>
            <a:fillRect/>
          </a:stretch>
        </p:blipFill>
        <p:spPr>
          <a:xfrm>
            <a:off x="182563" y="975302"/>
            <a:ext cx="6287510" cy="5307734"/>
          </a:xfrm>
          <a:prstGeom prst="rect">
            <a:avLst/>
          </a:prstGeom>
        </p:spPr>
      </p:pic>
      <p:pic>
        <p:nvPicPr>
          <p:cNvPr id="14" name="Picture 13"/>
          <p:cNvPicPr>
            <a:picLocks noChangeAspect="1"/>
          </p:cNvPicPr>
          <p:nvPr/>
        </p:nvPicPr>
        <p:blipFill>
          <a:blip r:embed="rId3"/>
          <a:stretch>
            <a:fillRect/>
          </a:stretch>
        </p:blipFill>
        <p:spPr>
          <a:xfrm>
            <a:off x="6114544" y="2792429"/>
            <a:ext cx="2953256" cy="1513868"/>
          </a:xfrm>
          <a:prstGeom prst="rect">
            <a:avLst/>
          </a:prstGeom>
        </p:spPr>
      </p:pic>
    </p:spTree>
    <p:extLst>
      <p:ext uri="{BB962C8B-B14F-4D97-AF65-F5344CB8AC3E}">
        <p14:creationId xmlns:p14="http://schemas.microsoft.com/office/powerpoint/2010/main" val="1267543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Trees and Blobs really ?</a:t>
            </a:r>
          </a:p>
        </p:txBody>
      </p:sp>
      <p:pic>
        <p:nvPicPr>
          <p:cNvPr id="10" name="Picture 9"/>
          <p:cNvPicPr>
            <a:picLocks noChangeAspect="1"/>
          </p:cNvPicPr>
          <p:nvPr/>
        </p:nvPicPr>
        <p:blipFill>
          <a:blip r:embed="rId2"/>
          <a:stretch>
            <a:fillRect/>
          </a:stretch>
        </p:blipFill>
        <p:spPr>
          <a:xfrm>
            <a:off x="721735" y="1180666"/>
            <a:ext cx="6619875" cy="5133975"/>
          </a:xfrm>
          <a:prstGeom prst="rect">
            <a:avLst/>
          </a:prstGeom>
        </p:spPr>
      </p:pic>
    </p:spTree>
    <p:extLst>
      <p:ext uri="{BB962C8B-B14F-4D97-AF65-F5344CB8AC3E}">
        <p14:creationId xmlns:p14="http://schemas.microsoft.com/office/powerpoint/2010/main" val="32972588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latin typeface="Arial" charset="0"/>
                <a:cs typeface="Arial" charset="0"/>
              </a:rPr>
              <a:t>What is Trees and Blobs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685800" y="2318250"/>
            <a:ext cx="2578016" cy="1821007"/>
          </a:xfrm>
          <a:prstGeom prst="rect">
            <a:avLst/>
          </a:prstGeom>
        </p:spPr>
      </p:pic>
      <p:pic>
        <p:nvPicPr>
          <p:cNvPr id="5" name="Picture 4"/>
          <p:cNvPicPr>
            <a:picLocks noChangeAspect="1"/>
          </p:cNvPicPr>
          <p:nvPr/>
        </p:nvPicPr>
        <p:blipFill>
          <a:blip r:embed="rId3"/>
          <a:stretch>
            <a:fillRect/>
          </a:stretch>
        </p:blipFill>
        <p:spPr>
          <a:xfrm>
            <a:off x="685800" y="1353286"/>
            <a:ext cx="4413105" cy="580053"/>
          </a:xfrm>
          <a:prstGeom prst="rect">
            <a:avLst/>
          </a:prstGeom>
        </p:spPr>
      </p:pic>
      <p:pic>
        <p:nvPicPr>
          <p:cNvPr id="8" name="Picture 7"/>
          <p:cNvPicPr>
            <a:picLocks noChangeAspect="1"/>
          </p:cNvPicPr>
          <p:nvPr/>
        </p:nvPicPr>
        <p:blipFill>
          <a:blip r:embed="rId4"/>
          <a:stretch>
            <a:fillRect/>
          </a:stretch>
        </p:blipFill>
        <p:spPr>
          <a:xfrm>
            <a:off x="5299363" y="4381068"/>
            <a:ext cx="2910541" cy="2068224"/>
          </a:xfrm>
          <a:prstGeom prst="rect">
            <a:avLst/>
          </a:prstGeom>
        </p:spPr>
      </p:pic>
      <p:pic>
        <p:nvPicPr>
          <p:cNvPr id="9" name="Picture 8"/>
          <p:cNvPicPr>
            <a:picLocks noChangeAspect="1"/>
          </p:cNvPicPr>
          <p:nvPr/>
        </p:nvPicPr>
        <p:blipFill>
          <a:blip r:embed="rId5"/>
          <a:stretch>
            <a:fillRect/>
          </a:stretch>
        </p:blipFill>
        <p:spPr>
          <a:xfrm>
            <a:off x="5299363" y="3767885"/>
            <a:ext cx="3111644" cy="371372"/>
          </a:xfrm>
          <a:prstGeom prst="rect">
            <a:avLst/>
          </a:prstGeom>
        </p:spPr>
      </p:pic>
      <p:sp>
        <p:nvSpPr>
          <p:cNvPr id="11" name="Cloud Callout 10"/>
          <p:cNvSpPr/>
          <p:nvPr/>
        </p:nvSpPr>
        <p:spPr bwMode="auto">
          <a:xfrm>
            <a:off x="3428999" y="2308936"/>
            <a:ext cx="3089563" cy="452659"/>
          </a:xfrm>
          <a:prstGeom prst="cloudCallout">
            <a:avLst>
              <a:gd name="adj1" fmla="val -79672"/>
              <a:gd name="adj2" fmla="val -70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rgbClr val="FF0000"/>
                </a:solidFill>
                <a:effectLst/>
                <a:latin typeface="Arial" pitchFamily="34" charset="0"/>
              </a:rPr>
              <a:t>Tree: </a:t>
            </a:r>
            <a:r>
              <a:rPr kumimoji="0" lang="en-US" sz="1100" b="1" i="0" u="none" strike="noStrike" cap="none" normalizeH="0" baseline="0" dirty="0" smtClean="0">
                <a:ln>
                  <a:noFill/>
                </a:ln>
                <a:solidFill>
                  <a:schemeClr val="tx1"/>
                </a:solidFill>
                <a:effectLst/>
                <a:latin typeface="Arial" pitchFamily="34" charset="0"/>
              </a:rPr>
              <a:t>represent</a:t>
            </a:r>
            <a:r>
              <a:rPr kumimoji="0" lang="en-US" sz="1100" b="1" i="0" u="none" strike="noStrike" cap="none" normalizeH="0" baseline="0" dirty="0" smtClean="0">
                <a:ln>
                  <a:noFill/>
                </a:ln>
                <a:solidFill>
                  <a:srgbClr val="FF0000"/>
                </a:solidFill>
                <a:effectLst/>
                <a:latin typeface="Arial" pitchFamily="34" charset="0"/>
              </a:rPr>
              <a:t> directory</a:t>
            </a:r>
            <a:endParaRPr kumimoji="0" lang="en-US" sz="1100" i="0" u="none" strike="noStrike" cap="none" normalizeH="0" baseline="0" dirty="0" smtClean="0">
              <a:ln>
                <a:noFill/>
              </a:ln>
              <a:solidFill>
                <a:srgbClr val="FF0000"/>
              </a:solidFill>
              <a:effectLst/>
              <a:latin typeface="Arial" pitchFamily="34" charset="0"/>
            </a:endParaRPr>
          </a:p>
        </p:txBody>
      </p:sp>
      <p:sp>
        <p:nvSpPr>
          <p:cNvPr id="12" name="Cloud Callout 11"/>
          <p:cNvSpPr/>
          <p:nvPr/>
        </p:nvSpPr>
        <p:spPr bwMode="auto">
          <a:xfrm>
            <a:off x="1267691" y="4657282"/>
            <a:ext cx="3470564" cy="452659"/>
          </a:xfrm>
          <a:prstGeom prst="cloudCallout">
            <a:avLst>
              <a:gd name="adj1" fmla="val -748"/>
              <a:gd name="adj2" fmla="val -18459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000" b="1" i="0" u="none" strike="noStrike" cap="none" normalizeH="0" baseline="0" dirty="0" smtClean="0">
                <a:ln>
                  <a:noFill/>
                </a:ln>
                <a:solidFill>
                  <a:srgbClr val="FF0000"/>
                </a:solidFill>
                <a:effectLst/>
                <a:latin typeface="Arial" pitchFamily="34" charset="0"/>
              </a:rPr>
              <a:t>Blob</a:t>
            </a:r>
            <a:r>
              <a:rPr kumimoji="0" lang="en-US" sz="1000" b="1" i="0" u="none" strike="noStrike" cap="none" normalizeH="0" baseline="0" dirty="0" smtClean="0">
                <a:ln>
                  <a:noFill/>
                </a:ln>
                <a:solidFill>
                  <a:schemeClr val="tx1"/>
                </a:solidFill>
                <a:effectLst/>
                <a:latin typeface="Arial" pitchFamily="34" charset="0"/>
              </a:rPr>
              <a:t>: </a:t>
            </a:r>
            <a:r>
              <a:rPr lang="en-US" sz="1000" dirty="0" smtClean="0">
                <a:solidFill>
                  <a:schemeClr val="tx1"/>
                </a:solidFill>
              </a:rPr>
              <a:t>corresponds to </a:t>
            </a:r>
            <a:r>
              <a:rPr lang="en-US" sz="1000" b="1" dirty="0" smtClean="0">
                <a:solidFill>
                  <a:srgbClr val="FF0000"/>
                </a:solidFill>
              </a:rPr>
              <a:t>file content</a:t>
            </a:r>
            <a:endParaRPr kumimoji="0" lang="en-US" sz="1000" b="1" i="0" u="none" strike="noStrike" cap="none" normalizeH="0" baseline="0" dirty="0" smtClean="0">
              <a:ln>
                <a:noFill/>
              </a:ln>
              <a:solidFill>
                <a:srgbClr val="FF0000"/>
              </a:solidFill>
              <a:effectLst/>
              <a:latin typeface="Arial" pitchFamily="34" charset="0"/>
            </a:endParaRPr>
          </a:p>
        </p:txBody>
      </p:sp>
    </p:spTree>
    <p:extLst>
      <p:ext uri="{BB962C8B-B14F-4D97-AF65-F5344CB8AC3E}">
        <p14:creationId xmlns:p14="http://schemas.microsoft.com/office/powerpoint/2010/main" val="28322723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770783" y="2992593"/>
            <a:ext cx="4738561" cy="3383769"/>
          </a:xfrm>
          <a:prstGeom prst="rect">
            <a:avLst/>
          </a:prstGeom>
        </p:spPr>
      </p:pic>
      <p:pic>
        <p:nvPicPr>
          <p:cNvPr id="4" name="Picture 3"/>
          <p:cNvPicPr>
            <a:picLocks noChangeAspect="1"/>
          </p:cNvPicPr>
          <p:nvPr/>
        </p:nvPicPr>
        <p:blipFill>
          <a:blip r:embed="rId3"/>
          <a:stretch>
            <a:fillRect/>
          </a:stretch>
        </p:blipFill>
        <p:spPr>
          <a:xfrm>
            <a:off x="1770782" y="1230891"/>
            <a:ext cx="4738561" cy="1539226"/>
          </a:xfrm>
          <a:prstGeom prst="rect">
            <a:avLst/>
          </a:prstGeom>
        </p:spPr>
      </p:pic>
    </p:spTree>
    <p:extLst>
      <p:ext uri="{BB962C8B-B14F-4D97-AF65-F5344CB8AC3E}">
        <p14:creationId xmlns:p14="http://schemas.microsoft.com/office/powerpoint/2010/main" val="21961118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2347" y="1168833"/>
            <a:ext cx="5230091" cy="4927073"/>
          </a:xfrm>
          <a:prstGeom prst="rect">
            <a:avLst/>
          </a:prstGeom>
        </p:spPr>
      </p:pic>
      <p:pic>
        <p:nvPicPr>
          <p:cNvPr id="11" name="Picture 10"/>
          <p:cNvPicPr>
            <a:picLocks noChangeAspect="1"/>
          </p:cNvPicPr>
          <p:nvPr/>
        </p:nvPicPr>
        <p:blipFill>
          <a:blip r:embed="rId3"/>
          <a:stretch>
            <a:fillRect/>
          </a:stretch>
        </p:blipFill>
        <p:spPr>
          <a:xfrm>
            <a:off x="5198701" y="1547410"/>
            <a:ext cx="3574040" cy="1924483"/>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What is </a:t>
            </a:r>
            <a:r>
              <a:rPr lang="en-US" b="1" dirty="0" smtClean="0">
                <a:solidFill>
                  <a:srgbClr val="0070C0"/>
                </a:solidFill>
                <a:effectLst>
                  <a:outerShdw blurRad="38100" dist="38100" dir="2700000" algn="tl">
                    <a:srgbClr val="000000">
                      <a:alpha val="43137"/>
                    </a:srgbClr>
                  </a:outerShdw>
                </a:effectLst>
                <a:latin typeface="+mj-lt"/>
                <a:cs typeface="Arial" charset="0"/>
              </a:rPr>
              <a:t>Commit really ?</a:t>
            </a:r>
          </a:p>
        </p:txBody>
      </p:sp>
      <p:sp>
        <p:nvSpPr>
          <p:cNvPr id="12" name="Cloud Callout 11"/>
          <p:cNvSpPr/>
          <p:nvPr/>
        </p:nvSpPr>
        <p:spPr bwMode="auto">
          <a:xfrm>
            <a:off x="5198701" y="4218924"/>
            <a:ext cx="3048002" cy="1053750"/>
          </a:xfrm>
          <a:prstGeom prst="cloudCallout">
            <a:avLst>
              <a:gd name="adj1" fmla="val -28153"/>
              <a:gd name="adj2" fmla="val -128081"/>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cap="none" normalizeH="0" baseline="0" dirty="0" smtClean="0">
              <a:ln>
                <a:noFill/>
              </a:ln>
              <a:solidFill>
                <a:srgbClr val="0070C0"/>
              </a:solidFill>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rgbClr val="0070C0"/>
                </a:solidFill>
                <a:effectLst/>
                <a:latin typeface="Arial" pitchFamily="34" charset="0"/>
              </a:rPr>
              <a:t>Snapshot</a:t>
            </a:r>
            <a:r>
              <a:rPr kumimoji="0" lang="en-US" sz="1400" i="0" u="none" strike="noStrike" cap="none" normalizeH="0" baseline="0" dirty="0" smtClean="0">
                <a:ln>
                  <a:noFill/>
                </a:ln>
                <a:solidFill>
                  <a:schemeClr val="tx1"/>
                </a:solidFill>
                <a:effectLst/>
                <a:latin typeface="Arial" pitchFamily="34" charset="0"/>
              </a:rPr>
              <a:t> = </a:t>
            </a:r>
            <a:r>
              <a:rPr kumimoji="0" lang="en-US" sz="1400" i="0" u="none" strike="noStrike" cap="none" normalizeH="0" baseline="0" dirty="0" smtClean="0">
                <a:ln>
                  <a:noFill/>
                </a:ln>
                <a:solidFill>
                  <a:srgbClr val="FF0000"/>
                </a:solidFill>
                <a:effectLst/>
                <a:latin typeface="Arial" pitchFamily="34" charset="0"/>
              </a:rPr>
              <a:t>Commit</a:t>
            </a:r>
          </a:p>
        </p:txBody>
      </p:sp>
    </p:spTree>
    <p:extLst>
      <p:ext uri="{BB962C8B-B14F-4D97-AF65-F5344CB8AC3E}">
        <p14:creationId xmlns:p14="http://schemas.microsoft.com/office/powerpoint/2010/main" val="41266158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842652" y="3646849"/>
            <a:ext cx="5154869" cy="2803525"/>
          </a:xfrm>
          <a:prstGeom prst="rect">
            <a:avLst/>
          </a:prstGeom>
        </p:spPr>
      </p:pic>
      <p:pic>
        <p:nvPicPr>
          <p:cNvPr id="4" name="Picture 3"/>
          <p:cNvPicPr>
            <a:picLocks noChangeAspect="1"/>
          </p:cNvPicPr>
          <p:nvPr/>
        </p:nvPicPr>
        <p:blipFill>
          <a:blip r:embed="rId3"/>
          <a:stretch>
            <a:fillRect/>
          </a:stretch>
        </p:blipFill>
        <p:spPr>
          <a:xfrm>
            <a:off x="1842653" y="1407896"/>
            <a:ext cx="5154869" cy="1651223"/>
          </a:xfrm>
          <a:prstGeom prst="rect">
            <a:avLst/>
          </a:prstGeom>
        </p:spPr>
      </p:pic>
      <p:cxnSp>
        <p:nvCxnSpPr>
          <p:cNvPr id="6" name="Elbow Connector 5"/>
          <p:cNvCxnSpPr/>
          <p:nvPr/>
        </p:nvCxnSpPr>
        <p:spPr bwMode="auto">
          <a:xfrm rot="16200000" flipH="1">
            <a:off x="1969624" y="3874624"/>
            <a:ext cx="1394751" cy="1"/>
          </a:xfrm>
          <a:prstGeom prst="bentConnector3">
            <a:avLst/>
          </a:prstGeom>
          <a:solidFill>
            <a:schemeClr val="accent1"/>
          </a:solidFill>
          <a:ln w="19050" cap="flat" cmpd="sng" algn="ctr">
            <a:solidFill>
              <a:srgbClr val="FF0000"/>
            </a:solidFill>
            <a:prstDash val="solid"/>
            <a:round/>
            <a:headEnd type="none" w="med" len="med"/>
            <a:tailEnd type="triangle"/>
          </a:ln>
          <a:effectLst>
            <a:outerShdw dist="35921" dir="2700000" algn="ctr" rotWithShape="0">
              <a:schemeClr val="bg2"/>
            </a:outerShdw>
          </a:effectLst>
          <a:extLst/>
        </p:spPr>
      </p:cxnSp>
    </p:spTree>
    <p:extLst>
      <p:ext uri="{BB962C8B-B14F-4D97-AF65-F5344CB8AC3E}">
        <p14:creationId xmlns:p14="http://schemas.microsoft.com/office/powerpoint/2010/main" val="26895736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a:t>
            </a:r>
          </a:p>
        </p:txBody>
      </p:sp>
      <p:sp>
        <p:nvSpPr>
          <p:cNvPr id="2" name="Rectangle 1"/>
          <p:cNvSpPr/>
          <p:nvPr/>
        </p:nvSpPr>
        <p:spPr>
          <a:xfrm>
            <a:off x="854361" y="1440175"/>
            <a:ext cx="2191690" cy="2031325"/>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Version </a:t>
            </a:r>
            <a:r>
              <a:rPr lang="en-US" sz="1800" b="1" dirty="0" smtClean="0">
                <a:solidFill>
                  <a:schemeClr val="tx1"/>
                </a:solidFill>
              </a:rPr>
              <a:t>Control</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Backup</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Collaboration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Distribution</a:t>
            </a:r>
            <a:endParaRPr lang="en-US" sz="1800" b="1" dirty="0">
              <a:solidFill>
                <a:schemeClr val="tx1"/>
              </a:solidFill>
            </a:endParaRPr>
          </a:p>
        </p:txBody>
      </p:sp>
    </p:spTree>
    <p:extLst>
      <p:ext uri="{BB962C8B-B14F-4D97-AF65-F5344CB8AC3E}">
        <p14:creationId xmlns:p14="http://schemas.microsoft.com/office/powerpoint/2010/main" val="36799860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5799" y="2636194"/>
            <a:ext cx="5098473" cy="2874019"/>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sp>
        <p:nvSpPr>
          <p:cNvPr id="7" name="Line Callout 1 6"/>
          <p:cNvSpPr/>
          <p:nvPr/>
        </p:nvSpPr>
        <p:spPr bwMode="auto">
          <a:xfrm>
            <a:off x="294405" y="1323006"/>
            <a:ext cx="2746668" cy="685903"/>
          </a:xfrm>
          <a:prstGeom prst="borderCallout1">
            <a:avLst>
              <a:gd name="adj1" fmla="val 110955"/>
              <a:gd name="adj2" fmla="val 42908"/>
              <a:gd name="adj3" fmla="val 390641"/>
              <a:gd name="adj4" fmla="val 8861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Each commit has zero or more direct predecessor commits. The first commit has zero parents, merge commits have two or more parents, most commits have one parent.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652654" y="5249244"/>
            <a:ext cx="2216728" cy="888254"/>
          </a:xfrm>
          <a:prstGeom prst="borderCallout1">
            <a:avLst>
              <a:gd name="adj1" fmla="val 53802"/>
              <a:gd name="adj2" fmla="val -2862"/>
              <a:gd name="adj3" fmla="val -217"/>
              <a:gd name="adj4" fmla="val -1699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branch points to a specific commit. </a:t>
            </a:r>
            <a:endParaRPr lang="en-US" sz="900" dirty="0" smtClean="0"/>
          </a:p>
          <a:p>
            <a:r>
              <a:rPr lang="en-US" sz="900" dirty="0" smtClean="0"/>
              <a:t>You </a:t>
            </a:r>
            <a:r>
              <a:rPr lang="en-US" sz="900" dirty="0"/>
              <a:t>can use the branch name as reference to the corresponding commit. </a:t>
            </a:r>
            <a:endParaRPr lang="en-US" sz="900" dirty="0" smtClean="0"/>
          </a:p>
          <a:p>
            <a:r>
              <a:rPr lang="en-US" sz="900" dirty="0" smtClean="0"/>
              <a:t>You </a:t>
            </a:r>
            <a:r>
              <a:rPr lang="en-US" sz="900" dirty="0"/>
              <a:t>can also use HEAD to reference the corresponding commit.</a:t>
            </a:r>
          </a:p>
          <a:p>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4" name="Rounded Rectangle 3"/>
          <p:cNvSpPr/>
          <p:nvPr/>
        </p:nvSpPr>
        <p:spPr bwMode="auto">
          <a:xfrm>
            <a:off x="4655127" y="4870534"/>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6" name="Straight Arrow Connector 5"/>
          <p:cNvCxnSpPr/>
          <p:nvPr/>
        </p:nvCxnSpPr>
        <p:spPr bwMode="auto">
          <a:xfrm flipV="1">
            <a:off x="4973782" y="4481945"/>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ounded Rectangle 12"/>
          <p:cNvSpPr/>
          <p:nvPr/>
        </p:nvSpPr>
        <p:spPr bwMode="auto">
          <a:xfrm>
            <a:off x="1757795" y="4849752"/>
            <a:ext cx="862445"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experiment</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2189018" y="4426526"/>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Line Callout 1 14"/>
          <p:cNvSpPr/>
          <p:nvPr/>
        </p:nvSpPr>
        <p:spPr bwMode="auto">
          <a:xfrm>
            <a:off x="5153890" y="1845309"/>
            <a:ext cx="1981201" cy="884036"/>
          </a:xfrm>
          <a:prstGeom prst="borderCallout1">
            <a:avLst>
              <a:gd name="adj1" fmla="val 53802"/>
              <a:gd name="adj2" fmla="val -2862"/>
              <a:gd name="adj3" fmla="val 112085"/>
              <a:gd name="adj4" fmla="val -7387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You can use ^ (caret) and ~ (tilde) to reference predecessor commit objects from other references. You can also combine the ^ and ~ operators</a:t>
            </a:r>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16" name="Rounded Rectangle 15"/>
          <p:cNvSpPr/>
          <p:nvPr/>
        </p:nvSpPr>
        <p:spPr bwMode="auto">
          <a:xfrm>
            <a:off x="895350" y="3358510"/>
            <a:ext cx="862445" cy="256309"/>
          </a:xfrm>
          <a:prstGeom prst="round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HEAD~3</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7" name="Straight Arrow Connector 16"/>
          <p:cNvCxnSpPr/>
          <p:nvPr/>
        </p:nvCxnSpPr>
        <p:spPr bwMode="auto">
          <a:xfrm>
            <a:off x="1326572" y="3684754"/>
            <a:ext cx="0" cy="3330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854714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6" name="Picture 5"/>
          <p:cNvPicPr>
            <a:picLocks noChangeAspect="1"/>
          </p:cNvPicPr>
          <p:nvPr/>
        </p:nvPicPr>
        <p:blipFill>
          <a:blip r:embed="rId2"/>
          <a:stretch>
            <a:fillRect/>
          </a:stretch>
        </p:blipFill>
        <p:spPr>
          <a:xfrm>
            <a:off x="858980" y="1059645"/>
            <a:ext cx="4185805" cy="4399478"/>
          </a:xfrm>
          <a:prstGeom prst="rect">
            <a:avLst/>
          </a:prstGeom>
        </p:spPr>
      </p:pic>
      <p:pic>
        <p:nvPicPr>
          <p:cNvPr id="7" name="Picture 6"/>
          <p:cNvPicPr>
            <a:picLocks noChangeAspect="1"/>
          </p:cNvPicPr>
          <p:nvPr/>
        </p:nvPicPr>
        <p:blipFill>
          <a:blip r:embed="rId3"/>
          <a:stretch>
            <a:fillRect/>
          </a:stretch>
        </p:blipFill>
        <p:spPr>
          <a:xfrm>
            <a:off x="4817486" y="4298374"/>
            <a:ext cx="3914775" cy="1905000"/>
          </a:xfrm>
          <a:prstGeom prst="rect">
            <a:avLst/>
          </a:prstGeom>
        </p:spPr>
      </p:pic>
    </p:spTree>
    <p:extLst>
      <p:ext uri="{BB962C8B-B14F-4D97-AF65-F5344CB8AC3E}">
        <p14:creationId xmlns:p14="http://schemas.microsoft.com/office/powerpoint/2010/main" val="714584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2" name="Picture 1"/>
          <p:cNvPicPr>
            <a:picLocks noChangeAspect="1"/>
          </p:cNvPicPr>
          <p:nvPr/>
        </p:nvPicPr>
        <p:blipFill>
          <a:blip r:embed="rId2"/>
          <a:stretch>
            <a:fillRect/>
          </a:stretch>
        </p:blipFill>
        <p:spPr>
          <a:xfrm>
            <a:off x="1111828" y="2469139"/>
            <a:ext cx="7086600" cy="3609975"/>
          </a:xfrm>
          <a:prstGeom prst="rect">
            <a:avLst/>
          </a:prstGeom>
        </p:spPr>
      </p:pic>
      <p:pic>
        <p:nvPicPr>
          <p:cNvPr id="5" name="Picture 4"/>
          <p:cNvPicPr>
            <a:picLocks noChangeAspect="1"/>
          </p:cNvPicPr>
          <p:nvPr/>
        </p:nvPicPr>
        <p:blipFill>
          <a:blip r:embed="rId3"/>
          <a:stretch>
            <a:fillRect/>
          </a:stretch>
        </p:blipFill>
        <p:spPr>
          <a:xfrm>
            <a:off x="1111828" y="1480993"/>
            <a:ext cx="4286250" cy="600075"/>
          </a:xfrm>
          <a:prstGeom prst="rect">
            <a:avLst/>
          </a:prstGeom>
        </p:spPr>
      </p:pic>
    </p:spTree>
    <p:extLst>
      <p:ext uri="{BB962C8B-B14F-4D97-AF65-F5344CB8AC3E}">
        <p14:creationId xmlns:p14="http://schemas.microsoft.com/office/powerpoint/2010/main" val="33200765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857" y="1854000"/>
            <a:ext cx="4564286" cy="3150000"/>
          </a:xfrm>
          <a:prstGeom prst="rect">
            <a:avLst/>
          </a:prstGeom>
        </p:spPr>
      </p:pic>
    </p:spTree>
    <p:extLst>
      <p:ext uri="{BB962C8B-B14F-4D97-AF65-F5344CB8AC3E}">
        <p14:creationId xmlns:p14="http://schemas.microsoft.com/office/powerpoint/2010/main" val="37355333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2" name="Picture 1"/>
          <p:cNvPicPr>
            <a:picLocks noChangeAspect="1"/>
          </p:cNvPicPr>
          <p:nvPr/>
        </p:nvPicPr>
        <p:blipFill>
          <a:blip r:embed="rId2"/>
          <a:stretch>
            <a:fillRect/>
          </a:stretch>
        </p:blipFill>
        <p:spPr>
          <a:xfrm>
            <a:off x="1189399" y="1306480"/>
            <a:ext cx="6493019" cy="5063148"/>
          </a:xfrm>
          <a:prstGeom prst="rect">
            <a:avLst/>
          </a:prstGeom>
        </p:spPr>
      </p:pic>
    </p:spTree>
    <p:extLst>
      <p:ext uri="{BB962C8B-B14F-4D97-AF65-F5344CB8AC3E}">
        <p14:creationId xmlns:p14="http://schemas.microsoft.com/office/powerpoint/2010/main" val="4647406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3" name="Picture 2"/>
          <p:cNvPicPr>
            <a:picLocks noChangeAspect="1"/>
          </p:cNvPicPr>
          <p:nvPr/>
        </p:nvPicPr>
        <p:blipFill>
          <a:blip r:embed="rId2"/>
          <a:stretch>
            <a:fillRect/>
          </a:stretch>
        </p:blipFill>
        <p:spPr>
          <a:xfrm>
            <a:off x="1420090" y="1361503"/>
            <a:ext cx="6380451" cy="4936253"/>
          </a:xfrm>
          <a:prstGeom prst="rect">
            <a:avLst/>
          </a:prstGeom>
        </p:spPr>
      </p:pic>
    </p:spTree>
    <p:extLst>
      <p:ext uri="{BB962C8B-B14F-4D97-AF65-F5344CB8AC3E}">
        <p14:creationId xmlns:p14="http://schemas.microsoft.com/office/powerpoint/2010/main" val="16748066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rgbClr val="C00000"/>
                </a:solidFill>
              </a:rPr>
              <a:t>GitHub</a:t>
            </a: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4352909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Set Up Git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765965" cy="3323987"/>
          </a:xfrm>
          <a:prstGeom prst="rect">
            <a:avLst/>
          </a:prstGeom>
        </p:spPr>
        <p:txBody>
          <a:bodyPr wrap="square">
            <a:spAutoFit/>
          </a:bodyPr>
          <a:lstStyle/>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Open “Set Up Git” : </a:t>
            </a:r>
            <a:r>
              <a:rPr lang="en-US" sz="1000" dirty="0">
                <a:solidFill>
                  <a:schemeClr val="tx1"/>
                </a:solidFill>
                <a:latin typeface="Times New Roman" panose="02020603050405020304" pitchFamily="18" charset="0"/>
                <a:cs typeface="Times New Roman" panose="02020603050405020304" pitchFamily="18" charset="0"/>
                <a:hlinkClick r:id="rId2"/>
              </a:rPr>
              <a:t>https://help.github.com/articles/set-up-git</a:t>
            </a:r>
            <a:r>
              <a:rPr lang="en-US" sz="1000" dirty="0" smtClean="0">
                <a:solidFill>
                  <a:schemeClr val="tx1"/>
                </a:solidFill>
                <a:latin typeface="Times New Roman" panose="02020603050405020304" pitchFamily="18" charset="0"/>
                <a:cs typeface="Times New Roman" panose="02020603050405020304" pitchFamily="18" charset="0"/>
                <a:hlinkClick r:id="rId2"/>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Download </a:t>
            </a:r>
            <a:r>
              <a:rPr lang="en-US" sz="1000" dirty="0">
                <a:solidFill>
                  <a:schemeClr val="tx1"/>
                </a:solidFill>
                <a:latin typeface="Times New Roman" panose="02020603050405020304" pitchFamily="18" charset="0"/>
                <a:cs typeface="Times New Roman" panose="02020603050405020304" pitchFamily="18" charset="0"/>
              </a:rPr>
              <a:t>and install Git: </a:t>
            </a:r>
            <a:r>
              <a:rPr lang="en-US" altLang="en-US" sz="1000" dirty="0">
                <a:solidFill>
                  <a:schemeClr val="tx1"/>
                </a:solidFill>
                <a:latin typeface="Times New Roman" panose="02020603050405020304" pitchFamily="18" charset="0"/>
                <a:cs typeface="Times New Roman" panose="02020603050405020304" pitchFamily="18" charset="0"/>
                <a:hlinkClick r:id="rId3"/>
              </a:rPr>
              <a:t>https://</a:t>
            </a:r>
            <a:r>
              <a:rPr lang="en-US" altLang="en-US" sz="1000" dirty="0" smtClean="0">
                <a:solidFill>
                  <a:schemeClr val="tx1"/>
                </a:solidFill>
                <a:latin typeface="Times New Roman" panose="02020603050405020304" pitchFamily="18" charset="0"/>
                <a:cs typeface="Times New Roman" panose="02020603050405020304" pitchFamily="18" charset="0"/>
                <a:hlinkClick r:id="rId3"/>
              </a:rPr>
              <a:t>git-scm.com/downloads</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On your computer, open the Git Bash application. </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your name so your commits will be properly labeled.</a:t>
            </a:r>
          </a:p>
          <a:p>
            <a:pPr marL="685800" lvl="1" indent="-22860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user.name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NAME</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the email address that will be associated with your Git commits.</a:t>
            </a:r>
          </a:p>
          <a:p>
            <a:pPr marL="628650" lvl="1" indent="-17145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a:t>
            </a:r>
            <a:r>
              <a:rPr lang="en-US" sz="1000" dirty="0" err="1">
                <a:solidFill>
                  <a:srgbClr val="008000"/>
                </a:solidFill>
                <a:latin typeface="Times New Roman" panose="02020603050405020304" pitchFamily="18" charset="0"/>
                <a:cs typeface="Times New Roman" panose="02020603050405020304" pitchFamily="18" charset="0"/>
              </a:rPr>
              <a:t>user.email</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EMAIL ADDRESS</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When you connect to a GitHub repository from Git, you'll need to authenticate with GitHub using either HTTPS or SSH.</a:t>
            </a:r>
            <a:endParaRPr lang="en-US" altLang="en-US" sz="1000" dirty="0">
              <a:solidFill>
                <a:schemeClr val="tx1"/>
              </a:solidFill>
              <a:latin typeface="Times New Roman" panose="02020603050405020304" pitchFamily="18" charset="0"/>
              <a:cs typeface="Times New Roman" panose="02020603050405020304" pitchFamily="18" charset="0"/>
            </a:endParaRPr>
          </a:p>
          <a:p>
            <a:pPr marL="628650" lvl="1" indent="-171450" algn="just">
              <a:buFont typeface="Wingdings" panose="05000000000000000000" pitchFamily="2" charset="2"/>
              <a:buChar char="ü"/>
            </a:pPr>
            <a:r>
              <a:rPr lang="en-US" sz="1000" dirty="0">
                <a:solidFill>
                  <a:schemeClr val="tx1"/>
                </a:solidFill>
                <a:latin typeface="Times New Roman" panose="02020603050405020304" pitchFamily="18" charset="0"/>
                <a:cs typeface="Times New Roman" panose="02020603050405020304" pitchFamily="18" charset="0"/>
              </a:rPr>
              <a:t>Generating SSH </a:t>
            </a:r>
            <a:r>
              <a:rPr lang="en-US" sz="1000" dirty="0" smtClean="0">
                <a:solidFill>
                  <a:schemeClr val="tx1"/>
                </a:solidFill>
                <a:latin typeface="Times New Roman" panose="02020603050405020304" pitchFamily="18" charset="0"/>
                <a:cs typeface="Times New Roman" panose="02020603050405020304" pitchFamily="18" charset="0"/>
              </a:rPr>
              <a:t>keys</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hlinkClick r:id="rId4"/>
              </a:rPr>
              <a:t>https://help.github.com/articles/generating-ssh-keys</a:t>
            </a:r>
            <a:r>
              <a:rPr lang="en-US" sz="1000" dirty="0" smtClean="0">
                <a:solidFill>
                  <a:schemeClr val="tx1"/>
                </a:solidFill>
                <a:latin typeface="Times New Roman" panose="02020603050405020304" pitchFamily="18" charset="0"/>
                <a:cs typeface="Times New Roman" panose="02020603050405020304" pitchFamily="18" charset="0"/>
                <a:hlinkClick r:id="rId4"/>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lvl="1" algn="just"/>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5"/>
          <a:stretch>
            <a:fillRect/>
          </a:stretch>
        </p:blipFill>
        <p:spPr>
          <a:xfrm>
            <a:off x="6313773" y="2112818"/>
            <a:ext cx="1209675" cy="762000"/>
          </a:xfrm>
          <a:prstGeom prst="rect">
            <a:avLst/>
          </a:prstGeom>
        </p:spPr>
      </p:pic>
      <p:sp>
        <p:nvSpPr>
          <p:cNvPr id="16" name="Line Callout 1 15"/>
          <p:cNvSpPr/>
          <p:nvPr/>
        </p:nvSpPr>
        <p:spPr bwMode="auto">
          <a:xfrm>
            <a:off x="6313773" y="3449622"/>
            <a:ext cx="2095505" cy="2002142"/>
          </a:xfrm>
          <a:prstGeom prst="borderCallout1">
            <a:avLst>
              <a:gd name="adj1" fmla="val 53802"/>
              <a:gd name="adj2" fmla="val -2862"/>
              <a:gd name="adj3" fmla="val 7610"/>
              <a:gd name="adj4" fmla="val -345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i="1" dirty="0">
                <a:solidFill>
                  <a:schemeClr val="tx1"/>
                </a:solidFill>
              </a:rPr>
              <a:t>Cloning with SSH</a:t>
            </a:r>
          </a:p>
          <a:p>
            <a:endParaRPr lang="en-US" sz="900" i="1" dirty="0">
              <a:solidFill>
                <a:schemeClr val="tx1"/>
              </a:solidFill>
            </a:endParaRPr>
          </a:p>
          <a:p>
            <a:r>
              <a:rPr lang="en-US" sz="900" i="1" dirty="0">
                <a:solidFill>
                  <a:schemeClr val="tx1"/>
                </a:solidFill>
              </a:rPr>
              <a:t>These URLs provide access to a Git repository via SSH, which is a secure protocol. To use these URLs, you must have an SSH </a:t>
            </a:r>
            <a:r>
              <a:rPr lang="en-US" sz="900" i="1" dirty="0" err="1">
                <a:solidFill>
                  <a:schemeClr val="tx1"/>
                </a:solidFill>
              </a:rPr>
              <a:t>keypair</a:t>
            </a:r>
            <a:r>
              <a:rPr lang="en-US" sz="900" i="1" dirty="0">
                <a:solidFill>
                  <a:schemeClr val="tx1"/>
                </a:solidFill>
              </a:rPr>
              <a:t> generated on your computer, and attached to your GitHub account.</a:t>
            </a:r>
          </a:p>
          <a:p>
            <a:endParaRPr lang="en-US" sz="900" i="1" dirty="0">
              <a:solidFill>
                <a:schemeClr val="tx1"/>
              </a:solidFill>
            </a:endParaRPr>
          </a:p>
          <a:p>
            <a:r>
              <a:rPr lang="en-US" sz="900" i="1" dirty="0">
                <a:solidFill>
                  <a:schemeClr val="tx1"/>
                </a:solidFill>
              </a:rPr>
              <a:t>The GitHub desktop clients automatically configure SSH keys for you, if you don't want to muck around on the command line.</a:t>
            </a:r>
          </a:p>
        </p:txBody>
      </p:sp>
    </p:spTree>
    <p:extLst>
      <p:ext uri="{BB962C8B-B14F-4D97-AF65-F5344CB8AC3E}">
        <p14:creationId xmlns:p14="http://schemas.microsoft.com/office/powerpoint/2010/main" val="34073845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Generating SSH keys</a:t>
            </a:r>
            <a:br>
              <a:rPr lang="en-US" b="1" dirty="0">
                <a:solidFill>
                  <a:srgbClr val="0070C0"/>
                </a:solidFill>
                <a:effectLst>
                  <a:outerShdw blurRad="38100" dist="38100" dir="2700000" algn="tl">
                    <a:srgbClr val="000000">
                      <a:alpha val="43137"/>
                    </a:srgbClr>
                  </a:outerShdw>
                </a:effectLst>
                <a:latin typeface="Arial" charset="0"/>
                <a:cs typeface="Arial" charset="0"/>
              </a:rPr>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2" name="Rectangle 1"/>
          <p:cNvSpPr/>
          <p:nvPr/>
        </p:nvSpPr>
        <p:spPr>
          <a:xfrm>
            <a:off x="547254" y="1408745"/>
            <a:ext cx="6407728" cy="3785652"/>
          </a:xfrm>
          <a:prstGeom prst="rect">
            <a:avLst/>
          </a:prstGeom>
        </p:spPr>
        <p:txBody>
          <a:bodyPr wrap="square">
            <a:spAutoFit/>
          </a:bodyPr>
          <a:lstStyle/>
          <a:p>
            <a:pPr marL="171450" lvl="1"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Follow steps on : </a:t>
            </a:r>
            <a:r>
              <a:rPr lang="en-US" sz="1200" dirty="0" smtClean="0">
                <a:solidFill>
                  <a:schemeClr val="tx1"/>
                </a:solidFill>
                <a:latin typeface="Times New Roman" panose="02020603050405020304" pitchFamily="18" charset="0"/>
                <a:cs typeface="Times New Roman" panose="02020603050405020304" pitchFamily="18" charset="0"/>
                <a:hlinkClick r:id="rId2"/>
              </a:rPr>
              <a:t>https://help.github.com/articles/generating-ssh-keys/</a:t>
            </a: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Summary (</a:t>
            </a:r>
            <a:r>
              <a:rPr lang="en-US" sz="1200" b="1" dirty="0" smtClean="0">
                <a:solidFill>
                  <a:schemeClr val="tx1"/>
                </a:solidFill>
                <a:latin typeface="Times New Roman" panose="02020603050405020304" pitchFamily="18" charset="0"/>
                <a:cs typeface="Times New Roman" panose="02020603050405020304" pitchFamily="18" charset="0"/>
              </a:rPr>
              <a:t>windows</a:t>
            </a:r>
            <a:r>
              <a:rPr lang="en-US" sz="1200" dirty="0" smtClean="0">
                <a:solidFill>
                  <a:schemeClr val="tx1"/>
                </a:solidFill>
                <a:latin typeface="Times New Roman" panose="02020603050405020304" pitchFamily="18" charset="0"/>
                <a:cs typeface="Times New Roman" panose="02020603050405020304" pitchFamily="18" charset="0"/>
              </a:rPr>
              <a:t>):</a:t>
            </a: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Generate a new SSH key: </a:t>
            </a:r>
          </a:p>
          <a:p>
            <a:pPr marL="1143000" lvl="2" indent="-228600">
              <a:buFont typeface="Wingdings" panose="05000000000000000000" pitchFamily="2" charset="2"/>
              <a:buChar char="ü"/>
            </a:pPr>
            <a:r>
              <a:rPr lang="de-DE" sz="1200" dirty="0" smtClean="0">
                <a:solidFill>
                  <a:srgbClr val="008000"/>
                </a:solidFill>
                <a:latin typeface="Times New Roman" panose="02020603050405020304" pitchFamily="18" charset="0"/>
                <a:cs typeface="Times New Roman" panose="02020603050405020304" pitchFamily="18" charset="0"/>
              </a:rPr>
              <a:t>ssh-keygen -t rsa -b 4096 -C `</a:t>
            </a:r>
            <a:r>
              <a:rPr lang="de-DE" sz="1200" dirty="0" smtClean="0">
                <a:solidFill>
                  <a:schemeClr val="accent6">
                    <a:lumMod val="75000"/>
                  </a:schemeClr>
                </a:solidFill>
                <a:latin typeface="Times New Roman" panose="02020603050405020304" pitchFamily="18" charset="0"/>
                <a:cs typeface="Times New Roman" panose="02020603050405020304" pitchFamily="18" charset="0"/>
              </a:rPr>
              <a:t>email address</a:t>
            </a:r>
            <a:r>
              <a:rPr lang="de-DE" sz="1200" dirty="0" smtClean="0">
                <a:solidFill>
                  <a:srgbClr val="008000"/>
                </a:solidFill>
                <a:latin typeface="Times New Roman" panose="02020603050405020304" pitchFamily="18" charset="0"/>
                <a:cs typeface="Times New Roman" panose="02020603050405020304" pitchFamily="18" charset="0"/>
              </a:rPr>
              <a:t>`</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key to the </a:t>
            </a:r>
            <a:r>
              <a:rPr lang="en-US" sz="1200" dirty="0" err="1" smtClean="0">
                <a:solidFill>
                  <a:schemeClr val="tx1"/>
                </a:solidFill>
                <a:latin typeface="Times New Roman" panose="02020603050405020304" pitchFamily="18" charset="0"/>
                <a:cs typeface="Times New Roman" panose="02020603050405020304" pitchFamily="18" charset="0"/>
              </a:rPr>
              <a:t>ssh</a:t>
            </a:r>
            <a:r>
              <a:rPr lang="en-US" sz="1200" dirty="0" smtClean="0">
                <a:solidFill>
                  <a:schemeClr val="tx1"/>
                </a:solidFill>
                <a:latin typeface="Times New Roman" panose="02020603050405020304" pitchFamily="18" charset="0"/>
                <a:cs typeface="Times New Roman" panose="02020603050405020304" pitchFamily="18" charset="0"/>
              </a:rPr>
              <a:t>-agent</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eval</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-agent -s`</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-add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t>
            </a:r>
            <a:r>
              <a:rPr lang="en-US" sz="1200" dirty="0" err="1" smtClean="0">
                <a:solidFill>
                  <a:srgbClr val="008000"/>
                </a:solidFill>
                <a:latin typeface="Times New Roman" panose="02020603050405020304" pitchFamily="18" charset="0"/>
                <a:cs typeface="Times New Roman" panose="02020603050405020304" pitchFamily="18" charset="0"/>
              </a:rPr>
              <a:t>id_rsa</a:t>
            </a:r>
            <a:endParaRPr lang="en-US" sz="1200" dirty="0" smtClean="0">
              <a:solidFill>
                <a:srgbClr val="008000"/>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SSH key to your account</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Copy to clipboard: clip &lt;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/id_rsa.pub </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Paste to </a:t>
            </a:r>
            <a:r>
              <a:rPr lang="en-US" sz="1200" dirty="0" err="1" smtClean="0">
                <a:solidFill>
                  <a:srgbClr val="008000"/>
                </a:solidFill>
                <a:latin typeface="Times New Roman" panose="02020603050405020304" pitchFamily="18" charset="0"/>
                <a:cs typeface="Times New Roman" panose="02020603050405020304" pitchFamily="18" charset="0"/>
              </a:rPr>
              <a:t>githu</a:t>
            </a:r>
            <a:r>
              <a:rPr lang="en-US" sz="1200" dirty="0" err="1" smtClean="0">
                <a:solidFill>
                  <a:schemeClr val="tx1"/>
                </a:solidFill>
                <a:latin typeface="Times New Roman" panose="02020603050405020304" pitchFamily="18" charset="0"/>
                <a:cs typeface="Times New Roman" panose="02020603050405020304" pitchFamily="18" charset="0"/>
              </a:rPr>
              <a:t>b</a:t>
            </a: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Test the connection</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 -T git@github.com</a:t>
            </a:r>
          </a:p>
          <a:p>
            <a:endParaRPr lang="en-US" sz="1200" dirty="0" smtClean="0">
              <a:latin typeface="Times New Roman" panose="02020603050405020304" pitchFamily="18" charset="0"/>
              <a:cs typeface="Times New Roman" panose="02020603050405020304" pitchFamily="18" charset="0"/>
            </a:endParaRPr>
          </a:p>
          <a:p>
            <a:endParaRPr lang="en-US" sz="1200" dirty="0" smtClean="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13841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Creating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1169551"/>
          </a:xfrm>
          <a:prstGeom prst="rect">
            <a:avLst/>
          </a:prstGeom>
        </p:spPr>
        <p:txBody>
          <a:bodyPr wrap="square">
            <a:spAutoFit/>
          </a:bodyPr>
          <a:lstStyle/>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Browse to </a:t>
            </a:r>
            <a:r>
              <a:rPr lang="en-US" sz="1000" dirty="0">
                <a:solidFill>
                  <a:schemeClr val="tx1"/>
                </a:solidFill>
                <a:latin typeface="Times New Roman" panose="02020603050405020304" pitchFamily="18" charset="0"/>
                <a:cs typeface="Times New Roman" panose="02020603050405020304" pitchFamily="18" charset="0"/>
              </a:rPr>
              <a:t>GitHub site: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2"/>
              </a:rPr>
              <a:t>https://github.com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2"/>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Sign Up: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3"/>
              </a:rPr>
              <a:t>https://</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3"/>
              </a:rPr>
              <a:t>github.com/join</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Learn </a:t>
            </a:r>
            <a:r>
              <a:rPr lang="en-US" sz="1000" dirty="0" smtClean="0">
                <a:solidFill>
                  <a:schemeClr val="tx1"/>
                </a:solidFill>
                <a:latin typeface="Times New Roman" panose="02020603050405020304" pitchFamily="18" charset="0"/>
                <a:cs typeface="Times New Roman" panose="02020603050405020304" pitchFamily="18" charset="0"/>
              </a:rPr>
              <a:t>more about </a:t>
            </a:r>
            <a:r>
              <a:rPr lang="en-US" sz="1000" dirty="0">
                <a:solidFill>
                  <a:schemeClr val="tx1"/>
                </a:solidFill>
                <a:latin typeface="Times New Roman" panose="02020603050405020304" pitchFamily="18" charset="0"/>
                <a:cs typeface="Times New Roman" panose="02020603050405020304" pitchFamily="18" charset="0"/>
              </a:rPr>
              <a:t>G</a:t>
            </a:r>
            <a:r>
              <a:rPr lang="en-US" sz="1000" dirty="0" smtClean="0">
                <a:solidFill>
                  <a:schemeClr val="tx1"/>
                </a:solidFill>
                <a:latin typeface="Times New Roman" panose="02020603050405020304" pitchFamily="18" charset="0"/>
                <a:cs typeface="Times New Roman" panose="02020603050405020304" pitchFamily="18" charset="0"/>
              </a:rPr>
              <a:t>itHub: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4"/>
              </a:rPr>
              <a:t>https://help.github.com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4"/>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5"/>
          <a:stretch>
            <a:fillRect/>
          </a:stretch>
        </p:blipFill>
        <p:spPr>
          <a:xfrm>
            <a:off x="1569099" y="2563089"/>
            <a:ext cx="3545764" cy="3241965"/>
          </a:xfrm>
          <a:prstGeom prst="rect">
            <a:avLst/>
          </a:prstGeom>
        </p:spPr>
      </p:pic>
      <p:sp>
        <p:nvSpPr>
          <p:cNvPr id="11" name="Line Callout 1 10"/>
          <p:cNvSpPr/>
          <p:nvPr/>
        </p:nvSpPr>
        <p:spPr bwMode="auto">
          <a:xfrm>
            <a:off x="5870859" y="1079090"/>
            <a:ext cx="2095505" cy="708145"/>
          </a:xfrm>
          <a:prstGeom prst="borderCallout1">
            <a:avLst>
              <a:gd name="adj1" fmla="val 53802"/>
              <a:gd name="adj2" fmla="val -2862"/>
              <a:gd name="adj3" fmla="val 26666"/>
              <a:gd name="adj4" fmla="val -8745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dirty="0" smtClean="0">
                <a:effectLst>
                  <a:outerShdw blurRad="38100" dist="38100" dir="2700000" algn="tl">
                    <a:srgbClr val="000000">
                      <a:alpha val="43137"/>
                    </a:srgbClr>
                  </a:outerShdw>
                </a:effectLst>
              </a:rPr>
              <a:t>GitHuB</a:t>
            </a:r>
            <a:r>
              <a:rPr lang="en-US" sz="900" dirty="0" smtClean="0"/>
              <a:t>: Powerful </a:t>
            </a:r>
            <a:r>
              <a:rPr lang="en-US" sz="900" dirty="0"/>
              <a:t>collaboration, code review, and code management for</a:t>
            </a:r>
          </a:p>
          <a:p>
            <a:r>
              <a:rPr lang="en-US" sz="900" dirty="0"/>
              <a:t>open source and private projects. </a:t>
            </a:r>
            <a:r>
              <a:rPr lang="en-US" sz="900" i="1" dirty="0">
                <a:solidFill>
                  <a:schemeClr val="bg1">
                    <a:lumMod val="50000"/>
                  </a:schemeClr>
                </a:solidFill>
              </a:rPr>
              <a:t>Public projects are always free. </a:t>
            </a:r>
          </a:p>
        </p:txBody>
      </p:sp>
      <p:pic>
        <p:nvPicPr>
          <p:cNvPr id="5" name="Picture 4"/>
          <p:cNvPicPr>
            <a:picLocks noChangeAspect="1"/>
          </p:cNvPicPr>
          <p:nvPr/>
        </p:nvPicPr>
        <p:blipFill>
          <a:blip r:embed="rId6"/>
          <a:stretch>
            <a:fillRect/>
          </a:stretch>
        </p:blipFill>
        <p:spPr>
          <a:xfrm>
            <a:off x="5063182" y="3243957"/>
            <a:ext cx="3928417" cy="3570485"/>
          </a:xfrm>
          <a:prstGeom prst="rect">
            <a:avLst/>
          </a:prstGeom>
        </p:spPr>
      </p:pic>
    </p:spTree>
    <p:extLst>
      <p:ext uri="{BB962C8B-B14F-4D97-AF65-F5344CB8AC3E}">
        <p14:creationId xmlns:p14="http://schemas.microsoft.com/office/powerpoint/2010/main" val="28432673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Version Control</a:t>
            </a:r>
          </a:p>
        </p:txBody>
      </p:sp>
      <p:sp>
        <p:nvSpPr>
          <p:cNvPr id="4" name="Flowchart: Multidocument 3"/>
          <p:cNvSpPr/>
          <p:nvPr/>
        </p:nvSpPr>
        <p:spPr bwMode="auto">
          <a:xfrm>
            <a:off x="1794164" y="3699162"/>
            <a:ext cx="1039092" cy="895062"/>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i="0" u="none" strike="noStrike" normalizeH="0" baseline="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6" name="Flowchart: Multidocument 5"/>
          <p:cNvSpPr/>
          <p:nvPr/>
        </p:nvSpPr>
        <p:spPr bwMode="auto">
          <a:xfrm>
            <a:off x="1551709" y="3933245"/>
            <a:ext cx="1077193" cy="901989"/>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rgbClr val="008000"/>
                </a:solidFill>
                <a:latin typeface="Arial" pitchFamily="34" charset="0"/>
              </a:rPr>
              <a:t>File1.txt</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chemeClr val="tx1"/>
                </a:solidFill>
                <a:latin typeface="Arial" pitchFamily="34" charset="0"/>
              </a:rPr>
              <a:t>(Ver 6)</a:t>
            </a:r>
          </a:p>
        </p:txBody>
      </p:sp>
      <p:sp>
        <p:nvSpPr>
          <p:cNvPr id="7" name="Flowchart: Multidocument 6"/>
          <p:cNvSpPr/>
          <p:nvPr/>
        </p:nvSpPr>
        <p:spPr bwMode="auto">
          <a:xfrm>
            <a:off x="3160571" y="3699162"/>
            <a:ext cx="1186293" cy="895062"/>
          </a:xfrm>
          <a:prstGeom prst="flowChartMultidocument">
            <a:avLst/>
          </a:prstGeom>
          <a:solidFill>
            <a:schemeClr val="accent5">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File2.cpp</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3)</a:t>
            </a:r>
            <a:endParaRPr lang="en-US" sz="1400" b="1" dirty="0">
              <a:ln w="0"/>
              <a:solidFill>
                <a:schemeClr val="tx1"/>
              </a:solidFill>
              <a:latin typeface="Arial" pitchFamily="34" charset="0"/>
            </a:endParaRPr>
          </a:p>
        </p:txBody>
      </p:sp>
      <p:sp>
        <p:nvSpPr>
          <p:cNvPr id="9" name="Flowchart: Multidocument 8"/>
          <p:cNvSpPr/>
          <p:nvPr/>
        </p:nvSpPr>
        <p:spPr bwMode="auto">
          <a:xfrm>
            <a:off x="4674179" y="3699162"/>
            <a:ext cx="1207076" cy="895062"/>
          </a:xfrm>
          <a:prstGeom prst="flowChartMultidocument">
            <a:avLst/>
          </a:prstGeom>
          <a:solidFill>
            <a:schemeClr val="accent6">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File3.java</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2)</a:t>
            </a:r>
            <a:endParaRPr lang="en-US" sz="1400" b="1" dirty="0">
              <a:ln w="0"/>
              <a:solidFill>
                <a:schemeClr val="tx1"/>
              </a:solidFill>
              <a:latin typeface="Arial"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5" name="Flowchart: Document 4"/>
          <p:cNvSpPr/>
          <p:nvPr/>
        </p:nvSpPr>
        <p:spPr bwMode="auto">
          <a:xfrm>
            <a:off x="6380018" y="3699162"/>
            <a:ext cx="1046018" cy="782782"/>
          </a:xfrm>
          <a:prstGeom prst="flowChartDocument">
            <a:avLst/>
          </a:prstGeom>
          <a:solidFill>
            <a:schemeClr val="accent6">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FF0000"/>
                </a:solidFill>
                <a:latin typeface="Arial" pitchFamily="34" charset="0"/>
              </a:rPr>
              <a:t>File4.exe</a:t>
            </a:r>
            <a:endParaRPr lang="en-US" sz="1400" b="1" dirty="0">
              <a:ln w="0"/>
              <a:solidFill>
                <a:srgbClr val="FF0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1)</a:t>
            </a:r>
            <a:endParaRPr lang="en-US" sz="1400" b="1" dirty="0">
              <a:ln w="0"/>
              <a:solidFill>
                <a:schemeClr val="tx1"/>
              </a:solidFill>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hlink"/>
              </a:solidFill>
              <a:effectLst/>
              <a:latin typeface="Arial" pitchFamily="34" charset="0"/>
            </a:endParaRPr>
          </a:p>
        </p:txBody>
      </p:sp>
      <p:pic>
        <p:nvPicPr>
          <p:cNvPr id="13" name="Picture 12"/>
          <p:cNvPicPr>
            <a:picLocks noChangeAspect="1"/>
          </p:cNvPicPr>
          <p:nvPr/>
        </p:nvPicPr>
        <p:blipFill>
          <a:blip r:embed="rId2"/>
          <a:stretch>
            <a:fillRect/>
          </a:stretch>
        </p:blipFill>
        <p:spPr>
          <a:xfrm>
            <a:off x="1551709" y="1306078"/>
            <a:ext cx="2362200" cy="1762125"/>
          </a:xfrm>
          <a:prstGeom prst="rect">
            <a:avLst/>
          </a:prstGeom>
        </p:spPr>
      </p:pic>
      <p:sp>
        <p:nvSpPr>
          <p:cNvPr id="17" name="Cloud Callout 16"/>
          <p:cNvSpPr/>
          <p:nvPr/>
        </p:nvSpPr>
        <p:spPr bwMode="auto">
          <a:xfrm>
            <a:off x="6019800" y="1913946"/>
            <a:ext cx="2306782" cy="1073727"/>
          </a:xfrm>
          <a:prstGeom prst="cloudCallout">
            <a:avLst>
              <a:gd name="adj1" fmla="val -10713"/>
              <a:gd name="adj2" fmla="val 96694"/>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Auto generated file,</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 should be </a:t>
            </a:r>
            <a:r>
              <a:rPr kumimoji="0" lang="en-US" sz="1100" i="0" u="none" strike="noStrike" normalizeH="0" dirty="0" smtClean="0">
                <a:ln w="0"/>
                <a:solidFill>
                  <a:srgbClr val="C00000"/>
                </a:solidFill>
                <a:effectLst>
                  <a:outerShdw blurRad="38100" dist="25400" dir="5400000" algn="ctr" rotWithShape="0">
                    <a:srgbClr val="6E747A">
                      <a:alpha val="43000"/>
                    </a:srgbClr>
                  </a:outerShdw>
                </a:effectLst>
                <a:latin typeface="Arial" pitchFamily="34" charset="0"/>
              </a:rPr>
              <a:t>ignored</a:t>
            </a:r>
            <a:r>
              <a:rPr kumimoji="0" lang="en-US" sz="1100" i="0" u="none" strike="noStrike" normalizeH="0" dirty="0" smtClean="0">
                <a:ln w="0"/>
                <a:solidFill>
                  <a:schemeClr val="accent1"/>
                </a:solidFill>
                <a:effectLst>
                  <a:outerShdw blurRad="38100" dist="25400" dir="5400000" algn="ctr" rotWithShape="0">
                    <a:srgbClr val="6E747A">
                      <a:alpha val="43000"/>
                    </a:srgbClr>
                  </a:outerShdw>
                </a:effectLst>
                <a:latin typeface="Arial" pitchFamily="34" charset="0"/>
              </a:rPr>
              <a:t>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(excluded) during version control.</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10" name="Cloud Callout 9"/>
          <p:cNvSpPr/>
          <p:nvPr/>
        </p:nvSpPr>
        <p:spPr bwMode="auto">
          <a:xfrm>
            <a:off x="3352800" y="5024291"/>
            <a:ext cx="2707699" cy="1438854"/>
          </a:xfrm>
          <a:prstGeom prst="cloudCallout">
            <a:avLst>
              <a:gd name="adj1" fmla="val -49441"/>
              <a:gd name="adj2" fmla="val -66272"/>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New file version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contains: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Content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Change Date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Author</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t>
            </a: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7464123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98417" y="2743201"/>
            <a:ext cx="5556605" cy="3386570"/>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Verifying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925292" cy="1323439"/>
          </a:xfrm>
          <a:prstGeom prst="rect">
            <a:avLst/>
          </a:prstGeom>
        </p:spPr>
        <p:txBody>
          <a:bodyPr wrap="square">
            <a:spAutoFit/>
          </a:bodyPr>
          <a:lstStyle/>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Before </a:t>
            </a:r>
            <a:r>
              <a:rPr lang="en-US" sz="1000" dirty="0">
                <a:solidFill>
                  <a:schemeClr val="tx1"/>
                </a:solidFill>
                <a:latin typeface="Times New Roman" panose="02020603050405020304" pitchFamily="18" charset="0"/>
                <a:cs typeface="Times New Roman" panose="02020603050405020304" pitchFamily="18" charset="0"/>
              </a:rPr>
              <a:t>you can contribute on GitHub, GitHuB needs you to verify your email address.</a:t>
            </a:r>
            <a:br>
              <a:rPr lang="en-US" sz="1000" dirty="0">
                <a:solidFill>
                  <a:schemeClr val="tx1"/>
                </a:solidFill>
                <a:latin typeface="Times New Roman" panose="02020603050405020304" pitchFamily="18" charset="0"/>
                <a:cs typeface="Times New Roman" panose="02020603050405020304" pitchFamily="18" charset="0"/>
              </a:rPr>
            </a:b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An </a:t>
            </a:r>
            <a:r>
              <a:rPr lang="en-US" sz="1000" dirty="0">
                <a:solidFill>
                  <a:schemeClr val="tx1"/>
                </a:solidFill>
                <a:latin typeface="Times New Roman" panose="02020603050405020304" pitchFamily="18" charset="0"/>
                <a:cs typeface="Times New Roman" panose="02020603050405020304" pitchFamily="18" charset="0"/>
              </a:rPr>
              <a:t>email containing verification instructions will be sent to your email</a:t>
            </a:r>
            <a:r>
              <a:rPr lang="en-US" sz="1000" dirty="0" smtClean="0">
                <a:solidFill>
                  <a:schemeClr val="tx1"/>
                </a:solidFill>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Verify your email address and continue to create your first repository</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2465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Creating first repository</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182563" y="1099328"/>
            <a:ext cx="4797569" cy="3615113"/>
          </a:xfrm>
          <a:prstGeom prst="rect">
            <a:avLst/>
          </a:prstGeom>
        </p:spPr>
      </p:pic>
      <p:pic>
        <p:nvPicPr>
          <p:cNvPr id="4" name="Picture 3"/>
          <p:cNvPicPr>
            <a:picLocks noChangeAspect="1"/>
          </p:cNvPicPr>
          <p:nvPr/>
        </p:nvPicPr>
        <p:blipFill>
          <a:blip r:embed="rId3"/>
          <a:stretch>
            <a:fillRect/>
          </a:stretch>
        </p:blipFill>
        <p:spPr>
          <a:xfrm>
            <a:off x="4343401" y="3347696"/>
            <a:ext cx="4611398" cy="3344482"/>
          </a:xfrm>
          <a:prstGeom prst="rect">
            <a:avLst/>
          </a:prstGeom>
        </p:spPr>
      </p:pic>
      <p:sp>
        <p:nvSpPr>
          <p:cNvPr id="12" name="Line Callout 1 11"/>
          <p:cNvSpPr/>
          <p:nvPr/>
        </p:nvSpPr>
        <p:spPr bwMode="auto">
          <a:xfrm>
            <a:off x="1887677" y="5193890"/>
            <a:ext cx="2095505" cy="569601"/>
          </a:xfrm>
          <a:prstGeom prst="borderCallout1">
            <a:avLst>
              <a:gd name="adj1" fmla="val 53802"/>
              <a:gd name="adj2" fmla="val -2862"/>
              <a:gd name="adj3" fmla="val -245784"/>
              <a:gd name="adj4" fmla="val -7059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smtClean="0"/>
              <a:t>Select this option to initialize repository with default master branch (even if you don’t need readme file)</a:t>
            </a:r>
            <a:endParaRPr lang="en-US" sz="900" i="1" dirty="0">
              <a:solidFill>
                <a:schemeClr val="bg1">
                  <a:lumMod val="50000"/>
                </a:schemeClr>
              </a:solidFill>
            </a:endParaRPr>
          </a:p>
        </p:txBody>
      </p:sp>
    </p:spTree>
    <p:extLst>
      <p:ext uri="{BB962C8B-B14F-4D97-AF65-F5344CB8AC3E}">
        <p14:creationId xmlns:p14="http://schemas.microsoft.com/office/powerpoint/2010/main" val="33774746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a:solidFill>
                  <a:srgbClr val="C00000"/>
                </a:solidFill>
              </a:rPr>
              <a:t>Practices</a:t>
            </a:r>
          </a:p>
        </p:txBody>
      </p:sp>
    </p:spTree>
    <p:extLst>
      <p:ext uri="{BB962C8B-B14F-4D97-AF65-F5344CB8AC3E}">
        <p14:creationId xmlns:p14="http://schemas.microsoft.com/office/powerpoint/2010/main" val="39543260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 Introduction</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073726" y="961361"/>
            <a:ext cx="4177147" cy="5786199"/>
          </a:xfrm>
          <a:prstGeom prst="rect">
            <a:avLst/>
          </a:prstGeom>
        </p:spPr>
        <p:txBody>
          <a:bodyPr wrap="square">
            <a:spAutoFit/>
          </a:bodyPr>
          <a:lstStyle/>
          <a:p>
            <a:pPr algn="just"/>
            <a:r>
              <a:rPr lang="en-US" sz="1000" dirty="0" err="1">
                <a:solidFill>
                  <a:schemeClr val="tx1"/>
                </a:solidFill>
                <a:latin typeface="Times New Roman" panose="02020603050405020304" pitchFamily="18" charset="0"/>
                <a:cs typeface="Times New Roman" panose="02020603050405020304" pitchFamily="18" charset="0"/>
              </a:rPr>
              <a:t>mkdir</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tx1"/>
                </a:solidFill>
                <a:latin typeface="Times New Roman" panose="02020603050405020304" pitchFamily="18" charset="0"/>
                <a:cs typeface="Times New Roman" panose="02020603050405020304" pitchFamily="18" charset="0"/>
              </a:rPr>
              <a:t>practice1</a:t>
            </a:r>
          </a:p>
          <a:p>
            <a:pPr algn="just"/>
            <a:r>
              <a:rPr lang="en-US" sz="1000" dirty="0" smtClean="0">
                <a:solidFill>
                  <a:schemeClr val="tx1"/>
                </a:solidFill>
                <a:latin typeface="Times New Roman" panose="02020603050405020304" pitchFamily="18" charset="0"/>
                <a:cs typeface="Times New Roman" panose="02020603050405020304" pitchFamily="18" charset="0"/>
              </a:rPr>
              <a:t>cd </a:t>
            </a:r>
            <a:r>
              <a:rPr lang="en-US" sz="1000" dirty="0">
                <a:solidFill>
                  <a:schemeClr val="tx1"/>
                </a:solidFill>
                <a:latin typeface="Times New Roman" panose="02020603050405020304" pitchFamily="18" charset="0"/>
                <a:cs typeface="Times New Roman" panose="02020603050405020304" pitchFamily="18" charset="0"/>
              </a:rPr>
              <a:t>practice1</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b="1" dirty="0" smtClean="0">
                <a:solidFill>
                  <a:srgbClr val="0070C0"/>
                </a:solidFill>
                <a:latin typeface="Times New Roman" panose="02020603050405020304" pitchFamily="18" charset="0"/>
                <a:cs typeface="Times New Roman" panose="02020603050405020304" pitchFamily="18" charset="0"/>
              </a:rPr>
              <a:t>echo</a:t>
            </a:r>
            <a:r>
              <a:rPr lang="en-US" sz="1000" dirty="0" smtClean="0">
                <a:solidFill>
                  <a:srgbClr val="0070C0"/>
                </a:solidFill>
                <a:latin typeface="Times New Roman" panose="02020603050405020304" pitchFamily="18" charset="0"/>
                <a:cs typeface="Times New Roman" panose="02020603050405020304" pitchFamily="18" charset="0"/>
              </a:rPr>
              <a:t> </a:t>
            </a:r>
            <a:r>
              <a:rPr lang="en-US" sz="1000" b="1" dirty="0" smtClean="0">
                <a:solidFill>
                  <a:srgbClr val="008000"/>
                </a:solidFill>
                <a:latin typeface="Times New Roman" panose="02020603050405020304" pitchFamily="18" charset="0"/>
                <a:cs typeface="Times New Roman" panose="02020603050405020304" pitchFamily="18" charset="0"/>
              </a:rPr>
              <a:t>“This </a:t>
            </a:r>
            <a:r>
              <a:rPr lang="en-US" sz="1000" b="1" dirty="0">
                <a:solidFill>
                  <a:srgbClr val="008000"/>
                </a:solidFill>
                <a:latin typeface="Times New Roman" panose="02020603050405020304" pitchFamily="18" charset="0"/>
                <a:cs typeface="Times New Roman" panose="02020603050405020304" pitchFamily="18" charset="0"/>
              </a:rPr>
              <a:t>is my first file</a:t>
            </a:r>
            <a:r>
              <a:rPr lang="en-US" sz="1000" b="1" dirty="0" smtClean="0">
                <a:solidFill>
                  <a:srgbClr val="008000"/>
                </a:solidFill>
                <a:latin typeface="Times New Roman" panose="02020603050405020304" pitchFamily="18" charset="0"/>
                <a:cs typeface="Times New Roman" panose="02020603050405020304" pitchFamily="18" charset="0"/>
              </a:rPr>
              <a:t>.”</a:t>
            </a:r>
            <a:r>
              <a:rPr lang="en-US" sz="1000" dirty="0" smtClean="0">
                <a:solidFill>
                  <a:srgbClr val="008000"/>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&gt;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init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smtClean="0">
                <a:solidFill>
                  <a:schemeClr val="tx1"/>
                </a:solidFill>
                <a:latin typeface="Times New Roman" panose="02020603050405020304" pitchFamily="18" charset="0"/>
                <a:cs typeface="Times New Roman" panose="02020603050405020304" pitchFamily="18" charset="0"/>
              </a:rPr>
              <a:t>ls </a:t>
            </a:r>
            <a:r>
              <a:rPr lang="en-US" sz="1000" dirty="0">
                <a:solidFill>
                  <a:schemeClr val="tx1"/>
                </a:solidFill>
                <a:latin typeface="Times New Roman" panose="02020603050405020304" pitchFamily="18" charset="0"/>
                <a:cs typeface="Times New Roman" panose="02020603050405020304" pitchFamily="18" charset="0"/>
              </a:rPr>
              <a:t>.</a:t>
            </a:r>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a:t>
            </a:r>
            <a:r>
              <a:rPr lang="en-US" sz="1000" i="1"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i="1" dirty="0">
                <a:solidFill>
                  <a:schemeClr val="bg1">
                    <a:lumMod val="50000"/>
                  </a:schemeClr>
                </a:solidFill>
                <a:latin typeface="Times New Roman" panose="02020603050405020304" pitchFamily="18" charset="0"/>
                <a:cs typeface="Times New Roman" panose="02020603050405020304" pitchFamily="18" charset="0"/>
              </a:rPr>
              <a:t>A look at what </a:t>
            </a:r>
            <a:r>
              <a:rPr lang="en-US" sz="1000" i="1" dirty="0" smtClean="0">
                <a:solidFill>
                  <a:schemeClr val="bg1">
                    <a:lumMod val="50000"/>
                  </a:schemeClr>
                </a:solidFill>
                <a:latin typeface="Times New Roman" panose="02020603050405020304" pitchFamily="18" charset="0"/>
                <a:cs typeface="Times New Roman" panose="02020603050405020304" pitchFamily="18" charset="0"/>
              </a:rPr>
              <a:t>we've </a:t>
            </a:r>
            <a:r>
              <a:rPr lang="en-US" sz="1000" i="1" dirty="0">
                <a:solidFill>
                  <a:schemeClr val="bg1">
                    <a:lumMod val="50000"/>
                  </a:schemeClr>
                </a:solidFill>
                <a:latin typeface="Times New Roman" panose="02020603050405020304" pitchFamily="18" charset="0"/>
                <a:cs typeface="Times New Roman" panose="02020603050405020304" pitchFamily="18" charset="0"/>
              </a:rPr>
              <a:t>done.</a:t>
            </a:r>
            <a:r>
              <a:rPr lang="en-US" sz="1000" dirty="0">
                <a:solidFill>
                  <a:schemeClr val="bg1">
                    <a:lumMod val="50000"/>
                  </a:schemeClr>
                </a:solidFill>
                <a:latin typeface="Times New Roman" panose="02020603050405020304" pitchFamily="18" charset="0"/>
                <a:cs typeface="Times New Roman" panose="02020603050405020304" pitchFamily="18" charset="0"/>
              </a:rPr>
              <a:t>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add .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same as </a:t>
            </a:r>
            <a:r>
              <a:rPr lang="en-US" sz="10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add myfile.txt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t>
            </a:r>
            <a:r>
              <a:rPr lang="en-US" sz="1000" dirty="0" smtClean="0">
                <a:solidFill>
                  <a:schemeClr val="tx1"/>
                </a:solidFill>
                <a:latin typeface="Times New Roman" panose="02020603050405020304" pitchFamily="18" charset="0"/>
                <a:cs typeface="Times New Roman" panose="02020603050405020304" pitchFamily="18" charset="0"/>
              </a:rPr>
              <a:t>-m </a:t>
            </a:r>
            <a:r>
              <a:rPr lang="en-US" sz="1000" b="1" dirty="0" smtClean="0">
                <a:solidFill>
                  <a:srgbClr val="008000"/>
                </a:solidFill>
                <a:latin typeface="Times New Roman" panose="02020603050405020304" pitchFamily="18" charset="0"/>
                <a:cs typeface="Times New Roman" panose="02020603050405020304" pitchFamily="18" charset="0"/>
              </a:rPr>
              <a:t>“Initial commit.”</a:t>
            </a:r>
          </a:p>
          <a:p>
            <a:pPr algn="just"/>
            <a:endParaRPr lang="en-US" sz="1000" dirty="0" smtClean="0">
              <a:solidFill>
                <a:srgbClr val="0070C0"/>
              </a:solidFill>
              <a:latin typeface="Times New Roman" panose="02020603050405020304" pitchFamily="18" charset="0"/>
              <a:cs typeface="Times New Roman" panose="02020603050405020304" pitchFamily="18" charset="0"/>
            </a:endParaRPr>
          </a:p>
          <a:p>
            <a:pPr algn="just"/>
            <a:r>
              <a:rPr lang="en-US" sz="1000" dirty="0" smtClean="0">
                <a:solidFill>
                  <a:srgbClr val="0070C0"/>
                </a:solidFill>
                <a:latin typeface="Times New Roman" panose="02020603050405020304" pitchFamily="18" charset="0"/>
                <a:cs typeface="Times New Roman" panose="02020603050405020304" pitchFamily="18" charset="0"/>
              </a:rPr>
              <a:t>echo</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"This is my second file." </a:t>
            </a:r>
            <a:r>
              <a:rPr lang="en-US" sz="1000" dirty="0">
                <a:solidFill>
                  <a:schemeClr val="tx1"/>
                </a:solidFill>
                <a:latin typeface="Times New Roman" panose="02020603050405020304" pitchFamily="18" charset="0"/>
                <a:cs typeface="Times New Roman" panose="02020603050405020304" pitchFamily="18" charset="0"/>
              </a:rPr>
              <a:t>&gt; myfile2.txt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r>
              <a:rPr lang="en-US" sz="1000" dirty="0">
                <a:solidFill>
                  <a:schemeClr val="bg1">
                    <a:lumMod val="50000"/>
                  </a:schemeClr>
                </a:solidFill>
                <a:latin typeface="Times New Roman" panose="02020603050405020304" pitchFamily="18" charset="0"/>
                <a:cs typeface="Times New Roman" panose="02020603050405020304" pitchFamily="18" charset="0"/>
              </a:rPr>
              <a:t># UNTRACKED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add </a:t>
            </a:r>
            <a:r>
              <a:rPr lang="en-US" sz="1000" dirty="0" smtClean="0">
                <a:solidFill>
                  <a:schemeClr val="tx1"/>
                </a:solidFill>
                <a:latin typeface="Times New Roman" panose="02020603050405020304" pitchFamily="18" charset="0"/>
                <a:cs typeface="Times New Roman" panose="02020603050405020304" pitchFamily="18" charset="0"/>
              </a:rPr>
              <a:t>myfile2.txt </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r>
              <a:rPr 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STAGED</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a:solidFill>
                  <a:srgbClr val="0070C0"/>
                </a:solidFill>
                <a:latin typeface="Times New Roman" panose="02020603050405020304" pitchFamily="18" charset="0"/>
                <a:cs typeface="Times New Roman" panose="02020603050405020304" pitchFamily="18" charset="0"/>
              </a:rPr>
              <a:t>echo</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"A change to this file." </a:t>
            </a:r>
            <a:r>
              <a:rPr lang="en-US" sz="1000" dirty="0">
                <a:solidFill>
                  <a:schemeClr val="tx1"/>
                </a:solidFill>
                <a:latin typeface="Times New Roman" panose="02020603050405020304" pitchFamily="18" charset="0"/>
                <a:cs typeface="Times New Roman" panose="02020603050405020304" pitchFamily="18" charset="0"/>
              </a:rPr>
              <a:t>&gt;&gt; myfile2.txt </a:t>
            </a:r>
            <a:r>
              <a:rPr lang="en-US" sz="1000" dirty="0">
                <a:solidFill>
                  <a:schemeClr val="bg1">
                    <a:lumMod val="50000"/>
                  </a:schemeClr>
                </a:solidFill>
                <a:latin typeface="Times New Roman" panose="02020603050405020304" pitchFamily="18" charset="0"/>
                <a:cs typeface="Times New Roman" panose="02020603050405020304" pitchFamily="18" charset="0"/>
              </a:rPr>
              <a:t># MODIFIED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r>
              <a:rPr lang="en-US" sz="1000" dirty="0">
                <a:solidFill>
                  <a:schemeClr val="bg1">
                    <a:lumMod val="50000"/>
                  </a:schemeClr>
                </a:solidFill>
                <a:latin typeface="Times New Roman" panose="02020603050405020304" pitchFamily="18" charset="0"/>
                <a:cs typeface="Times New Roman" panose="02020603050405020304" pitchFamily="18" charset="0"/>
              </a:rPr>
              <a:t># STAGED *and*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MODIFIED</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diff </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Diff between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working directory vs </a:t>
            </a:r>
            <a:r>
              <a:rPr lang="en-US" sz="1000" dirty="0">
                <a:solidFill>
                  <a:schemeClr val="bg1">
                    <a:lumMod val="50000"/>
                  </a:schemeClr>
                </a:solidFill>
                <a:latin typeface="Times New Roman" panose="02020603050405020304" pitchFamily="18" charset="0"/>
                <a:cs typeface="Times New Roman" panose="02020603050405020304" pitchFamily="18" charset="0"/>
              </a:rPr>
              <a:t>staged changes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diff --cached </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Diff between staged changes vs.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commit</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-m </a:t>
            </a:r>
            <a:r>
              <a:rPr lang="en-US" sz="1000" dirty="0">
                <a:solidFill>
                  <a:srgbClr val="008000"/>
                </a:solidFill>
                <a:latin typeface="Times New Roman" panose="02020603050405020304" pitchFamily="18" charset="0"/>
                <a:cs typeface="Times New Roman" panose="02020603050405020304" pitchFamily="18" charset="0"/>
              </a:rPr>
              <a:t>"Any guess what gets committed here?"</a:t>
            </a:r>
            <a:r>
              <a:rPr lang="en-US" sz="1000" dirty="0">
                <a:solidFill>
                  <a:schemeClr val="tx1"/>
                </a:solidFill>
                <a:latin typeface="Times New Roman" panose="02020603050405020304" pitchFamily="18" charset="0"/>
                <a:cs typeface="Times New Roman" panose="02020603050405020304" pitchFamily="18" charset="0"/>
              </a:rPr>
              <a: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status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smtClean="0">
                <a:solidFill>
                  <a:srgbClr val="0070C0"/>
                </a:solidFill>
                <a:latin typeface="Times New Roman" panose="02020603050405020304" pitchFamily="18" charset="0"/>
                <a:cs typeface="Times New Roman" panose="02020603050405020304" pitchFamily="18" charset="0"/>
              </a:rPr>
              <a:t>echo</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"Forgot this file!" </a:t>
            </a:r>
            <a:r>
              <a:rPr lang="en-US" sz="1000" dirty="0">
                <a:solidFill>
                  <a:schemeClr val="tx1"/>
                </a:solidFill>
                <a:latin typeface="Times New Roman" panose="02020603050405020304" pitchFamily="18" charset="0"/>
                <a:cs typeface="Times New Roman" panose="02020603050405020304" pitchFamily="18" charset="0"/>
              </a:rPr>
              <a:t>&gt; forgot.txt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status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add forgot.txt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--name-only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notice last commit message and files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--amend -m "Here's a replacement commit message."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--name-only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notice last commit message and files</a:t>
            </a:r>
          </a:p>
          <a:p>
            <a:pPr algn="just"/>
            <a:endParaRPr lang="en-US" sz="1000" dirty="0">
              <a:solidFill>
                <a:schemeClr val="tx1"/>
              </a:solidFill>
              <a:latin typeface="Times New Roman" panose="02020603050405020304" pitchFamily="18" charset="0"/>
              <a:cs typeface="Times New Roman" panose="02020603050405020304" pitchFamily="18" charset="0"/>
            </a:endParaRPr>
          </a:p>
          <a:p>
            <a:pPr algn="just"/>
            <a:r>
              <a:rPr lang="en-US" sz="1000" dirty="0">
                <a:solidFill>
                  <a:srgbClr val="0070C0"/>
                </a:solidFill>
                <a:latin typeface="Times New Roman" panose="02020603050405020304" pitchFamily="18" charset="0"/>
                <a:cs typeface="Times New Roman" panose="02020603050405020304" pitchFamily="18" charset="0"/>
              </a:rPr>
              <a:t>echo</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rgbClr val="008000"/>
                </a:solidFill>
                <a:latin typeface="Times New Roman" panose="02020603050405020304" pitchFamily="18" charset="0"/>
                <a:cs typeface="Times New Roman" panose="02020603050405020304" pitchFamily="18" charset="0"/>
              </a:rPr>
              <a:t>"Don't really need this line." </a:t>
            </a:r>
            <a:r>
              <a:rPr lang="en-US" sz="1000" dirty="0">
                <a:solidFill>
                  <a:schemeClr val="tx1"/>
                </a:solidFill>
                <a:latin typeface="Times New Roman" panose="02020603050405020304" pitchFamily="18" charset="0"/>
                <a:cs typeface="Times New Roman" panose="02020603050405020304" pitchFamily="18" charset="0"/>
              </a:rPr>
              <a:t>&gt;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add myfile.txt </a:t>
            </a:r>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status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reset HEAD myfile.txt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Unstage.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status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myfile.txt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Delete change</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tx1"/>
                </a:solidFill>
                <a:latin typeface="Times New Roman" panose="02020603050405020304" pitchFamily="18" charset="0"/>
                <a:cs typeface="Times New Roman" panose="02020603050405020304" pitchFamily="18" charset="0"/>
              </a:rPr>
              <a:t>status</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checkout -- . </a:t>
            </a:r>
            <a:r>
              <a:rPr lang="en-US" sz="1000" dirty="0">
                <a:solidFill>
                  <a:schemeClr val="bg1">
                    <a:lumMod val="50000"/>
                  </a:schemeClr>
                </a:solidFill>
                <a:latin typeface="Times New Roman" panose="02020603050405020304" pitchFamily="18" charset="0"/>
                <a:cs typeface="Times New Roman" panose="02020603050405020304" pitchFamily="18" charset="0"/>
              </a:rPr>
              <a:t>#to discard changes in working directory</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Line Callout 1 3"/>
          <p:cNvSpPr/>
          <p:nvPr/>
        </p:nvSpPr>
        <p:spPr bwMode="auto">
          <a:xfrm>
            <a:off x="5870859" y="1079091"/>
            <a:ext cx="2497286" cy="406134"/>
          </a:xfrm>
          <a:prstGeom prst="borderCallout1">
            <a:avLst>
              <a:gd name="adj1" fmla="val 53802"/>
              <a:gd name="adj2" fmla="val -2862"/>
              <a:gd name="adj3" fmla="val 134674"/>
              <a:gd name="adj4" fmla="val -9466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 set up a new </a:t>
            </a:r>
            <a:r>
              <a:rPr lang="en-US" sz="900" dirty="0" err="1"/>
              <a:t>git</a:t>
            </a:r>
            <a:r>
              <a:rPr lang="en-US" sz="900" dirty="0"/>
              <a:t> repo, add a file, and commit </a:t>
            </a:r>
            <a:r>
              <a:rPr lang="en-US" sz="900" dirty="0" smtClean="0"/>
              <a:t>project to </a:t>
            </a:r>
            <a:r>
              <a:rPr lang="en-US" sz="900" dirty="0"/>
              <a:t>the </a:t>
            </a:r>
            <a:r>
              <a:rPr lang="en-US" sz="900" dirty="0" smtClean="0"/>
              <a:t>repository.</a:t>
            </a:r>
            <a:endParaRPr kumimoji="0" lang="en-US" sz="900" b="0" i="0" u="none" strike="noStrike" cap="none" normalizeH="0" baseline="0" dirty="0" smtClean="0">
              <a:ln>
                <a:noFill/>
              </a:ln>
              <a:solidFill>
                <a:schemeClr val="hlink"/>
              </a:solidFill>
              <a:effectLst/>
              <a:latin typeface="Arial" pitchFamily="34" charset="0"/>
            </a:endParaRPr>
          </a:p>
        </p:txBody>
      </p:sp>
      <p:sp>
        <p:nvSpPr>
          <p:cNvPr id="6" name="Line Callout 1 5"/>
          <p:cNvSpPr/>
          <p:nvPr/>
        </p:nvSpPr>
        <p:spPr bwMode="auto">
          <a:xfrm>
            <a:off x="5870858" y="2002076"/>
            <a:ext cx="2497287" cy="752497"/>
          </a:xfrm>
          <a:prstGeom prst="borderCallout1">
            <a:avLst>
              <a:gd name="adj1" fmla="val 53802"/>
              <a:gd name="adj2" fmla="val -2862"/>
              <a:gd name="adj3" fmla="val 85689"/>
              <a:gd name="adj4" fmla="val -9084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we'll create a new file. All files start out untracked. When we add it with "</a:t>
            </a:r>
            <a:r>
              <a:rPr lang="en-US" sz="900" dirty="0" err="1"/>
              <a:t>git</a:t>
            </a:r>
            <a:r>
              <a:rPr lang="en-US" sz="900" dirty="0"/>
              <a:t> add," it becomes staged, ready to be committed.</a:t>
            </a:r>
            <a:endParaRPr kumimoji="0" lang="en-US" sz="900" b="0" i="0" u="none" strike="noStrike" cap="none" normalizeH="0" baseline="0" dirty="0" smtClean="0">
              <a:ln>
                <a:noFill/>
              </a:ln>
              <a:solidFill>
                <a:schemeClr val="hlink"/>
              </a:solidFill>
              <a:effectLst/>
              <a:latin typeface="Arial" pitchFamily="34" charset="0"/>
            </a:endParaRPr>
          </a:p>
        </p:txBody>
      </p:sp>
      <p:sp>
        <p:nvSpPr>
          <p:cNvPr id="7" name="Line Callout 1 6"/>
          <p:cNvSpPr/>
          <p:nvPr/>
        </p:nvSpPr>
        <p:spPr bwMode="auto">
          <a:xfrm>
            <a:off x="5870858" y="3056488"/>
            <a:ext cx="2497287" cy="429872"/>
          </a:xfrm>
          <a:prstGeom prst="borderCallout1">
            <a:avLst>
              <a:gd name="adj1" fmla="val 53802"/>
              <a:gd name="adj2" fmla="val -2862"/>
              <a:gd name="adj3" fmla="val 120690"/>
              <a:gd name="adj4" fmla="val -4317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If we modify the file, our new changes aren't staged yet.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870857" y="3854461"/>
            <a:ext cx="2497288" cy="575343"/>
          </a:xfrm>
          <a:prstGeom prst="borderCallout1">
            <a:avLst>
              <a:gd name="adj1" fmla="val 53802"/>
              <a:gd name="adj2" fmla="val -2862"/>
              <a:gd name="adj3" fmla="val 87719"/>
              <a:gd name="adj4" fmla="val -6851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commit at this point will commit the file as it was when we added it, without the later changes.</a:t>
            </a:r>
            <a:endParaRPr kumimoji="0" lang="en-US" sz="900" b="0" i="0" u="none" strike="noStrike" cap="none" normalizeH="0" baseline="0" dirty="0" smtClean="0">
              <a:ln>
                <a:noFill/>
              </a:ln>
              <a:solidFill>
                <a:schemeClr val="hlink"/>
              </a:solidFill>
              <a:effectLst/>
              <a:latin typeface="Arial" pitchFamily="34" charset="0"/>
            </a:endParaRPr>
          </a:p>
        </p:txBody>
      </p:sp>
      <p:sp>
        <p:nvSpPr>
          <p:cNvPr id="9" name="Line Callout 1 8"/>
          <p:cNvSpPr/>
          <p:nvPr/>
        </p:nvSpPr>
        <p:spPr bwMode="auto">
          <a:xfrm>
            <a:off x="5870858" y="4581698"/>
            <a:ext cx="2497287" cy="1138276"/>
          </a:xfrm>
          <a:prstGeom prst="borderCallout1">
            <a:avLst>
              <a:gd name="adj1" fmla="val 53802"/>
              <a:gd name="adj2" fmla="val -2862"/>
              <a:gd name="adj3" fmla="val 34701"/>
              <a:gd name="adj4" fmla="val -4742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Oops! We made a mistake there, by not adding our new changes into the commit. Fortunately for us, </a:t>
            </a:r>
            <a:r>
              <a:rPr lang="en-US" sz="900" dirty="0" err="1"/>
              <a:t>git</a:t>
            </a:r>
            <a:r>
              <a:rPr lang="en-US" sz="900" dirty="0"/>
              <a:t> can rewrite history! If we commit those changes with the "--amend" option, we're actually changing the last commit. We can also change its commit message.</a:t>
            </a:r>
            <a:endParaRPr kumimoji="0" lang="en-US" sz="900" b="0" i="0" u="none" strike="noStrike" cap="none" normalizeH="0" baseline="0" dirty="0" smtClean="0">
              <a:ln>
                <a:noFill/>
              </a:ln>
              <a:solidFill>
                <a:schemeClr val="hlink"/>
              </a:solidFill>
              <a:effectLst/>
              <a:latin typeface="Arial" pitchFamily="34" charset="0"/>
            </a:endParaRPr>
          </a:p>
        </p:txBody>
      </p:sp>
      <p:sp>
        <p:nvSpPr>
          <p:cNvPr id="10" name="Line Callout 1 9"/>
          <p:cNvSpPr/>
          <p:nvPr/>
        </p:nvSpPr>
        <p:spPr bwMode="auto">
          <a:xfrm>
            <a:off x="5876051" y="5836722"/>
            <a:ext cx="2497287" cy="783793"/>
          </a:xfrm>
          <a:prstGeom prst="borderCallout1">
            <a:avLst>
              <a:gd name="adj1" fmla="val 53802"/>
              <a:gd name="adj2" fmla="val -2862"/>
              <a:gd name="adj3" fmla="val 20429"/>
              <a:gd name="adj4" fmla="val -8099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800" dirty="0"/>
              <a:t>What if we accidentally stage something, we can unstage it with </a:t>
            </a:r>
            <a:r>
              <a:rPr lang="en-US" sz="800" dirty="0" err="1"/>
              <a:t>git</a:t>
            </a:r>
            <a:r>
              <a:rPr lang="en-US" sz="800" dirty="0"/>
              <a:t> reset. If we have untracked changes to a file that we want to discard, we can reset that file with </a:t>
            </a:r>
            <a:r>
              <a:rPr lang="en-US" sz="800" dirty="0" err="1"/>
              <a:t>git</a:t>
            </a:r>
            <a:r>
              <a:rPr lang="en-US" sz="800" dirty="0"/>
              <a:t> checkout. Bear in mind, you will lose those changes forever if you do this!</a:t>
            </a:r>
            <a:endParaRPr kumimoji="0" lang="en-US" sz="800" b="0" i="0" u="none" strike="noStrike" cap="none" normalizeH="0" baseline="0" dirty="0" smtClean="0">
              <a:ln>
                <a:noFill/>
              </a:ln>
              <a:solidFill>
                <a:schemeClr val="hlink"/>
              </a:solidFill>
              <a:effectLst/>
              <a:latin typeface="Arial" pitchFamily="34" charset="0"/>
            </a:endParaRPr>
          </a:p>
        </p:txBody>
      </p:sp>
    </p:spTree>
    <p:extLst>
      <p:ext uri="{BB962C8B-B14F-4D97-AF65-F5344CB8AC3E}">
        <p14:creationId xmlns:p14="http://schemas.microsoft.com/office/powerpoint/2010/main" val="833111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819288" y="1141557"/>
            <a:ext cx="4227732" cy="238318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2: Commit References</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5478423"/>
          </a:xfrm>
          <a:prstGeom prst="rect">
            <a:avLst/>
          </a:prstGeom>
        </p:spPr>
        <p:txBody>
          <a:bodyPr wrap="square">
            <a:spAutoFit/>
          </a:bodyPr>
          <a:lstStyle/>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err="1" smtClean="0">
                <a:solidFill>
                  <a:schemeClr val="tx1"/>
                </a:solidFill>
                <a:latin typeface="Times New Roman" panose="02020603050405020304" pitchFamily="18" charset="0"/>
                <a:cs typeface="Times New Roman" panose="02020603050405020304" pitchFamily="18" charset="0"/>
              </a:rPr>
              <a:t>init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practice2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Create an empty Git repository</a:t>
            </a:r>
          </a:p>
          <a:p>
            <a:pPr algn="just"/>
            <a:r>
              <a:rPr lang="en-US" sz="1000" dirty="0">
                <a:solidFill>
                  <a:schemeClr val="tx1"/>
                </a:solidFill>
                <a:latin typeface="Times New Roman" panose="02020603050405020304" pitchFamily="18" charset="0"/>
                <a:cs typeface="Times New Roman" panose="02020603050405020304" pitchFamily="18" charset="0"/>
              </a:rPr>
              <a:t>cd practice2</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--allow-empty -m </a:t>
            </a:r>
            <a:r>
              <a:rPr lang="en-US" sz="1000" dirty="0" smtClean="0">
                <a:solidFill>
                  <a:srgbClr val="008000"/>
                </a:solidFill>
                <a:latin typeface="Times New Roman" panose="02020603050405020304" pitchFamily="18" charset="0"/>
                <a:cs typeface="Times New Roman" panose="02020603050405020304" pitchFamily="18" charset="0"/>
              </a:rPr>
              <a:t>“Commit 1“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Display commits	</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2“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-b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create new temporary branch</a:t>
            </a:r>
            <a:r>
              <a:rPr lang="en-US" sz="1000" dirty="0">
                <a:solidFill>
                  <a:schemeClr val="bg1">
                    <a:lumMod val="50000"/>
                  </a:schemeClr>
                </a:solidFill>
                <a:latin typeface="Times New Roman" panose="02020603050405020304" pitchFamily="18" charset="0"/>
                <a:cs typeface="Times New Roman" panose="02020603050405020304" pitchFamily="18" charset="0"/>
              </a:rPr>
              <a:t>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3“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a:t>
            </a:r>
            <a:r>
              <a:rPr lang="en-US" sz="1000" dirty="0" smtClean="0">
                <a:solidFill>
                  <a:schemeClr val="tx1"/>
                </a:solidFill>
                <a:latin typeface="Times New Roman" panose="02020603050405020304" pitchFamily="18" charset="0"/>
                <a:cs typeface="Times New Roman" panose="02020603050405020304" pitchFamily="18" charset="0"/>
              </a:rPr>
              <a:t>master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switch back to master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4“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merge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 m “merge 3,4”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merge temporary branch to master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branch -d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delete temporary branch</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smtClean="0">
                <a:solidFill>
                  <a:schemeClr val="tx1"/>
                </a:solidFill>
                <a:latin typeface="Times New Roman" panose="02020603050405020304" pitchFamily="18" charset="0"/>
                <a:cs typeface="Times New Roman" panose="02020603050405020304" pitchFamily="18" charset="0"/>
              </a:rPr>
              <a:t>HEAD</a:t>
            </a:r>
            <a:endParaRPr lang="en-US" sz="1000" dirty="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 </a:t>
            </a:r>
            <a:r>
              <a:rPr lang="en-US" sz="1000" dirty="0">
                <a:solidFill>
                  <a:schemeClr val="bg1">
                    <a:lumMod val="50000"/>
                  </a:schemeClr>
                </a:solidFill>
                <a:latin typeface="Times New Roman" panose="02020603050405020304" pitchFamily="18" charset="0"/>
                <a:cs typeface="Times New Roman" panose="02020603050405020304" pitchFamily="18" charset="0"/>
              </a:rPr>
              <a:t># same as HEAD~1</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HEAD~1 </a:t>
            </a:r>
            <a:r>
              <a:rPr lang="en-US" sz="1000" dirty="0">
                <a:solidFill>
                  <a:schemeClr val="bg1">
                    <a:lumMod val="50000"/>
                  </a:schemeClr>
                </a:solidFill>
                <a:latin typeface="Times New Roman" panose="02020603050405020304" pitchFamily="18" charset="0"/>
                <a:cs typeface="Times New Roman" panose="02020603050405020304" pitchFamily="18" charset="0"/>
              </a:rPr>
              <a:t># first predecessor of the commit object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HEAD~2 </a:t>
            </a:r>
            <a:r>
              <a:rPr lang="en-US" sz="1000" dirty="0">
                <a:solidFill>
                  <a:schemeClr val="bg1">
                    <a:lumMod val="50000"/>
                  </a:schemeClr>
                </a:solidFill>
                <a:latin typeface="Times New Roman" panose="02020603050405020304" pitchFamily="18" charset="0"/>
                <a:cs typeface="Times New Roman" panose="02020603050405020304" pitchFamily="18" charset="0"/>
              </a:rPr>
              <a:t># first predecessor of the first predecessor</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HEAD^1 </a:t>
            </a:r>
            <a:r>
              <a:rPr lang="en-US" sz="1000" dirty="0">
                <a:solidFill>
                  <a:schemeClr val="bg1">
                    <a:lumMod val="50000"/>
                  </a:schemeClr>
                </a:solidFill>
                <a:latin typeface="Times New Roman" panose="02020603050405020304" pitchFamily="18" charset="0"/>
                <a:cs typeface="Times New Roman" panose="02020603050405020304" pitchFamily="18" charset="0"/>
              </a:rPr>
              <a:t># describes the first predecessor of the commit object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HEAD^2 </a:t>
            </a:r>
            <a:r>
              <a:rPr lang="en-US" sz="1000" dirty="0">
                <a:solidFill>
                  <a:schemeClr val="bg1">
                    <a:lumMod val="50000"/>
                  </a:schemeClr>
                </a:solidFill>
                <a:latin typeface="Times New Roman" panose="02020603050405020304" pitchFamily="18" charset="0"/>
                <a:cs typeface="Times New Roman" panose="02020603050405020304" pitchFamily="18" charset="0"/>
              </a:rPr>
              <a:t># describes the second predecessor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smtClean="0">
                <a:solidFill>
                  <a:schemeClr val="tx1"/>
                </a:solidFill>
                <a:latin typeface="Times New Roman" panose="02020603050405020304" pitchFamily="18" charset="0"/>
                <a:cs typeface="Times New Roman" panose="02020603050405020304" pitchFamily="18" charset="0"/>
              </a:rPr>
              <a:t>HEAD~2.. HEAD #</a:t>
            </a:r>
            <a:r>
              <a:rPr lang="en-US" sz="1000" dirty="0">
                <a:solidFill>
                  <a:schemeClr val="bg1">
                    <a:lumMod val="50000"/>
                  </a:schemeClr>
                </a:solidFill>
                <a:latin typeface="Times New Roman" panose="02020603050405020304" pitchFamily="18" charset="0"/>
                <a:cs typeface="Times New Roman" panose="02020603050405020304" pitchFamily="18" charset="0"/>
              </a:rPr>
              <a:t> A</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ll </a:t>
            </a:r>
            <a:r>
              <a:rPr lang="en-US" sz="1000" dirty="0">
                <a:solidFill>
                  <a:schemeClr val="bg1">
                    <a:lumMod val="50000"/>
                  </a:schemeClr>
                </a:solidFill>
                <a:latin typeface="Times New Roman" panose="02020603050405020304" pitchFamily="18" charset="0"/>
                <a:cs typeface="Times New Roman" panose="02020603050405020304" pitchFamily="18" charset="0"/>
              </a:rPr>
              <a:t>commits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between </a:t>
            </a:r>
            <a:r>
              <a:rPr lang="en-US" sz="1000" dirty="0">
                <a:solidFill>
                  <a:schemeClr val="bg1">
                    <a:lumMod val="50000"/>
                  </a:schemeClr>
                </a:solidFill>
                <a:latin typeface="Times New Roman" panose="02020603050405020304" pitchFamily="18" charset="0"/>
                <a:cs typeface="Times New Roman" panose="02020603050405020304" pitchFamily="18" charset="0"/>
              </a:rPr>
              <a:t>HEAD and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HEAD~2</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Rounded Rectangle 12"/>
          <p:cNvSpPr/>
          <p:nvPr/>
        </p:nvSpPr>
        <p:spPr bwMode="auto">
          <a:xfrm>
            <a:off x="8051219" y="3007098"/>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8369874" y="2618509"/>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Picture 16"/>
          <p:cNvPicPr>
            <a:picLocks noChangeAspect="1"/>
          </p:cNvPicPr>
          <p:nvPr/>
        </p:nvPicPr>
        <p:blipFill>
          <a:blip r:embed="rId3"/>
          <a:stretch>
            <a:fillRect/>
          </a:stretch>
        </p:blipFill>
        <p:spPr>
          <a:xfrm>
            <a:off x="5375564" y="4107464"/>
            <a:ext cx="3768436" cy="675949"/>
          </a:xfrm>
          <a:prstGeom prst="rect">
            <a:avLst/>
          </a:prstGeom>
        </p:spPr>
      </p:pic>
      <p:sp>
        <p:nvSpPr>
          <p:cNvPr id="19" name="Line Callout 1 18"/>
          <p:cNvSpPr/>
          <p:nvPr/>
        </p:nvSpPr>
        <p:spPr bwMode="auto">
          <a:xfrm>
            <a:off x="5876051" y="5472546"/>
            <a:ext cx="2497287" cy="1147970"/>
          </a:xfrm>
          <a:prstGeom prst="borderCallout1">
            <a:avLst>
              <a:gd name="adj1" fmla="val 53802"/>
              <a:gd name="adj2" fmla="val -2862"/>
              <a:gd name="adj3" fmla="val 74723"/>
              <a:gd name="adj4" fmla="val -3843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800" dirty="0"/>
              <a:t>You can also specify ranges of commits. This is useful for certain Git commands, for example, for seeing the changes between a series of commits.</a:t>
            </a:r>
          </a:p>
          <a:p>
            <a:r>
              <a:rPr lang="en-US" sz="800" dirty="0"/>
              <a:t>The double dot operator allows you to select all commits which are reachable from a commit c2 but not from commit c1. The syntax for this is "c1..c2". A commit A is reachable from another commit B if A is a direct or indirect parent of B.</a:t>
            </a:r>
          </a:p>
        </p:txBody>
      </p:sp>
    </p:spTree>
    <p:extLst>
      <p:ext uri="{BB962C8B-B14F-4D97-AF65-F5344CB8AC3E}">
        <p14:creationId xmlns:p14="http://schemas.microsoft.com/office/powerpoint/2010/main" val="342512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3:  Recording </a:t>
            </a:r>
            <a:r>
              <a:rPr lang="en-US" b="1" dirty="0">
                <a:solidFill>
                  <a:srgbClr val="0070C0"/>
                </a:solidFill>
                <a:effectLst>
                  <a:outerShdw blurRad="38100" dist="38100" dir="2700000" algn="tl">
                    <a:srgbClr val="000000">
                      <a:alpha val="43137"/>
                    </a:srgbClr>
                  </a:outerShdw>
                </a:effectLst>
                <a:latin typeface="Arial" charset="0"/>
                <a:cs typeface="Arial" charset="0"/>
              </a:rPr>
              <a:t>Changes to the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431945" y="1058430"/>
            <a:ext cx="4094018" cy="5355312"/>
          </a:xfrm>
          <a:prstGeom prst="rect">
            <a:avLst/>
          </a:prstGeom>
        </p:spPr>
        <p:txBody>
          <a:bodyPr wrap="square">
            <a:spAutoFit/>
          </a:bodyPr>
          <a:lstStyle/>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t>
            </a:r>
            <a:r>
              <a:rPr lang="en-US" sz="900" dirty="0" err="1">
                <a:solidFill>
                  <a:schemeClr val="tx1"/>
                </a:solidFill>
                <a:latin typeface="Times New Roman" panose="02020603050405020304" pitchFamily="18" charset="0"/>
                <a:cs typeface="Times New Roman" panose="02020603050405020304" pitchFamily="18" charset="0"/>
              </a:rPr>
              <a:t>init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practice3</a:t>
            </a:r>
          </a:p>
          <a:p>
            <a:pPr algn="just"/>
            <a:r>
              <a:rPr lang="en-US" sz="900" dirty="0">
                <a:solidFill>
                  <a:schemeClr val="tx1"/>
                </a:solidFill>
                <a:latin typeface="Times New Roman" panose="02020603050405020304" pitchFamily="18" charset="0"/>
                <a:cs typeface="Times New Roman" panose="02020603050405020304" pitchFamily="18" charset="0"/>
              </a:rPr>
              <a:t>c</a:t>
            </a:r>
            <a:r>
              <a:rPr lang="en-US" sz="900" dirty="0" smtClean="0">
                <a:solidFill>
                  <a:schemeClr val="tx1"/>
                </a:solidFill>
                <a:latin typeface="Times New Roman" panose="02020603050405020304" pitchFamily="18" charset="0"/>
                <a:cs typeface="Times New Roman" panose="02020603050405020304" pitchFamily="18" charset="0"/>
              </a:rPr>
              <a:t>d practice3</a:t>
            </a:r>
            <a:endParaRPr lang="en-US" sz="9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smtClean="0">
                <a:solidFill>
                  <a:srgbClr val="0070C0"/>
                </a:solidFill>
                <a:latin typeface="Times New Roman" panose="02020603050405020304" pitchFamily="18" charset="0"/>
                <a:cs typeface="Times New Roman" panose="02020603050405020304" pitchFamily="18" charset="0"/>
              </a:rPr>
              <a:t>echo</a:t>
            </a:r>
            <a:r>
              <a:rPr lang="en-US" sz="900" dirty="0" smtClean="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“My Project”</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README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 </a:t>
            </a:r>
            <a:r>
              <a:rPr lang="en-US" sz="900" dirty="0">
                <a:solidFill>
                  <a:schemeClr val="bg1">
                    <a:lumMod val="50000"/>
                  </a:schemeClr>
                </a:solidFill>
                <a:latin typeface="Times New Roman" panose="02020603050405020304" pitchFamily="18" charset="0"/>
                <a:cs typeface="Times New Roman" panose="02020603050405020304" pitchFamily="18" charset="0"/>
              </a:rPr>
              <a:t># determine which files are in which state</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a:t>
            </a:r>
            <a:r>
              <a:rPr lang="en-US" sz="900" dirty="0" smtClean="0">
                <a:solidFill>
                  <a:schemeClr val="tx1"/>
                </a:solidFill>
                <a:latin typeface="Times New Roman" panose="02020603050405020304" pitchFamily="18" charset="0"/>
                <a:cs typeface="Times New Roman" panose="02020603050405020304" pitchFamily="18" charset="0"/>
              </a:rPr>
              <a:t>README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#track new file</a:t>
            </a:r>
            <a:endParaRPr lang="en-US" sz="9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“author”</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CONTRIBUTING.md</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a:t>
            </a:r>
            <a:r>
              <a:rPr lang="en-US" sz="900" dirty="0" smtClean="0">
                <a:solidFill>
                  <a:schemeClr val="tx1"/>
                </a:solidFill>
                <a:latin typeface="Times New Roman" panose="02020603050405020304" pitchFamily="18" charset="0"/>
                <a:cs typeface="Times New Roman" panose="02020603050405020304" pitchFamily="18" charset="0"/>
              </a:rPr>
              <a:t>CONTRIBUTING.md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track </a:t>
            </a:r>
            <a:r>
              <a:rPr lang="en-US" sz="900" dirty="0">
                <a:solidFill>
                  <a:schemeClr val="bg1">
                    <a:lumMod val="50000"/>
                  </a:schemeClr>
                </a:solidFill>
                <a:latin typeface="Times New Roman" panose="02020603050405020304" pitchFamily="18" charset="0"/>
                <a:cs typeface="Times New Roman" panose="02020603050405020304" pitchFamily="18" charset="0"/>
              </a:rPr>
              <a:t>new file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status</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“new author</a:t>
            </a:r>
            <a:r>
              <a:rPr lang="en-US" sz="900" b="1" dirty="0">
                <a:solidFill>
                  <a:srgbClr val="008000"/>
                </a:solidFill>
                <a:latin typeface="Times New Roman" panose="02020603050405020304" pitchFamily="18" charset="0"/>
                <a:cs typeface="Times New Roman" panose="02020603050405020304" pitchFamily="18" charset="0"/>
              </a:rPr>
              <a:t>”</a:t>
            </a:r>
            <a:r>
              <a:rPr lang="en-US" sz="900" dirty="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CONTRIBUTING.md</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a:t>
            </a: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CONTRIBUTING.md </a:t>
            </a:r>
            <a:r>
              <a:rPr lang="en-US" sz="900" dirty="0">
                <a:solidFill>
                  <a:schemeClr val="bg1">
                    <a:lumMod val="50000"/>
                  </a:schemeClr>
                </a:solidFill>
                <a:latin typeface="Times New Roman" panose="02020603050405020304" pitchFamily="18" charset="0"/>
                <a:cs typeface="Times New Roman" panose="02020603050405020304" pitchFamily="18" charset="0"/>
              </a:rPr>
              <a:t># track new file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status –s </a:t>
            </a:r>
            <a:r>
              <a:rPr lang="en-US" sz="900" dirty="0">
                <a:solidFill>
                  <a:schemeClr val="bg1">
                    <a:lumMod val="50000"/>
                  </a:schemeClr>
                </a:solidFill>
                <a:latin typeface="Times New Roman" panose="02020603050405020304" pitchFamily="18" charset="0"/>
                <a:cs typeface="Times New Roman" panose="02020603050405020304" pitchFamily="18" charset="0"/>
              </a:rPr>
              <a:t># a far more simplified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output</a:t>
            </a: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“auto generated”</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auto_generated.exe</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smtClean="0">
                <a:solidFill>
                  <a:srgbClr val="0070C0"/>
                </a:solidFill>
                <a:latin typeface="Times New Roman" panose="02020603050405020304" pitchFamily="18" charset="0"/>
                <a:cs typeface="Times New Roman" panose="02020603050405020304" pitchFamily="18" charset="0"/>
              </a:rPr>
              <a:t>echo</a:t>
            </a:r>
            <a:r>
              <a:rPr lang="en-US" sz="900" dirty="0" smtClean="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t>
            </a:r>
            <a:r>
              <a:rPr lang="en-US" sz="900" dirty="0">
                <a:solidFill>
                  <a:schemeClr val="tx1"/>
                </a:solidFill>
                <a:latin typeface="Times New Roman" panose="02020603050405020304" pitchFamily="18" charset="0"/>
                <a:cs typeface="Times New Roman" panose="02020603050405020304" pitchFamily="18" charset="0"/>
              </a:rPr>
              <a:t>auto_generated.exe</a:t>
            </a:r>
            <a:r>
              <a:rPr lang="en-US" sz="900" b="1" dirty="0" smtClean="0">
                <a:solidFill>
                  <a:srgbClr val="008000"/>
                </a:solidFill>
                <a:latin typeface="Times New Roman" panose="02020603050405020304" pitchFamily="18" charset="0"/>
                <a:cs typeface="Times New Roman" panose="02020603050405020304" pitchFamily="18" charset="0"/>
              </a:rPr>
              <a:t>”</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a:t>
            </a:r>
            <a:r>
              <a:rPr lang="en-US" sz="900" dirty="0" err="1" smtClean="0">
                <a:solidFill>
                  <a:schemeClr val="tx1"/>
                </a:solidFill>
                <a:latin typeface="Times New Roman" panose="02020603050405020304" pitchFamily="18" charset="0"/>
                <a:cs typeface="Times New Roman" panose="02020603050405020304" pitchFamily="18" charset="0"/>
              </a:rPr>
              <a:t>gitignore</a:t>
            </a:r>
            <a:endParaRPr lang="en-US" sz="900" dirty="0" smtClean="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add .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stage new files</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a:t>
            </a: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diff </a:t>
            </a:r>
            <a:r>
              <a:rPr lang="en-US" sz="900" dirty="0">
                <a:solidFill>
                  <a:schemeClr val="bg1">
                    <a:lumMod val="50000"/>
                  </a:schemeClr>
                </a:solidFill>
                <a:latin typeface="Times New Roman" panose="02020603050405020304" pitchFamily="18" charset="0"/>
                <a:cs typeface="Times New Roman" panose="02020603050405020304" pitchFamily="18" charset="0"/>
              </a:rPr>
              <a:t># compares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working </a:t>
            </a:r>
            <a:r>
              <a:rPr lang="en-US" sz="900" dirty="0">
                <a:solidFill>
                  <a:schemeClr val="bg1">
                    <a:lumMod val="50000"/>
                  </a:schemeClr>
                </a:solidFill>
                <a:latin typeface="Times New Roman" panose="02020603050405020304" pitchFamily="18" charset="0"/>
                <a:cs typeface="Times New Roman" panose="02020603050405020304" pitchFamily="18" charset="0"/>
              </a:rPr>
              <a:t>directory with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staging </a:t>
            </a:r>
            <a:r>
              <a:rPr lang="en-US" sz="900" dirty="0">
                <a:solidFill>
                  <a:schemeClr val="bg1">
                    <a:lumMod val="50000"/>
                  </a:schemeClr>
                </a:solidFill>
                <a:latin typeface="Times New Roman" panose="02020603050405020304" pitchFamily="18" charset="0"/>
                <a:cs typeface="Times New Roman" panose="02020603050405020304" pitchFamily="18" charset="0"/>
              </a:rPr>
              <a:t>area</a:t>
            </a: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diff </a:t>
            </a:r>
            <a:r>
              <a:rPr lang="en-US" sz="900" dirty="0" smtClean="0">
                <a:solidFill>
                  <a:schemeClr val="tx1"/>
                </a:solidFill>
                <a:latin typeface="Times New Roman" panose="02020603050405020304" pitchFamily="18" charset="0"/>
                <a:cs typeface="Times New Roman" panose="02020603050405020304" pitchFamily="18" charset="0"/>
              </a:rPr>
              <a:t>--staged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900" dirty="0">
                <a:solidFill>
                  <a:schemeClr val="bg1">
                    <a:lumMod val="50000"/>
                  </a:schemeClr>
                </a:solidFill>
                <a:latin typeface="Times New Roman" panose="02020603050405020304" pitchFamily="18" charset="0"/>
                <a:cs typeface="Times New Roman" panose="02020603050405020304" pitchFamily="18" charset="0"/>
              </a:rPr>
              <a:t>compares</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900" dirty="0">
                <a:solidFill>
                  <a:schemeClr val="bg1">
                    <a:lumMod val="50000"/>
                  </a:schemeClr>
                </a:solidFill>
                <a:latin typeface="Times New Roman" panose="02020603050405020304" pitchFamily="18" charset="0"/>
                <a:cs typeface="Times New Roman" panose="02020603050405020304" pitchFamily="18" charset="0"/>
              </a:rPr>
              <a:t>staged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with what will </a:t>
            </a:r>
            <a:r>
              <a:rPr lang="en-US" sz="900" dirty="0">
                <a:solidFill>
                  <a:schemeClr val="bg1">
                    <a:lumMod val="50000"/>
                  </a:schemeClr>
                </a:solidFill>
                <a:latin typeface="Times New Roman" panose="02020603050405020304" pitchFamily="18" charset="0"/>
                <a:cs typeface="Times New Roman" panose="02020603050405020304" pitchFamily="18" charset="0"/>
              </a:rPr>
              <a:t>go into your next commit</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diff </a:t>
            </a:r>
            <a:r>
              <a:rPr lang="en-US" sz="900" dirty="0" smtClean="0">
                <a:solidFill>
                  <a:schemeClr val="tx1"/>
                </a:solidFill>
                <a:latin typeface="Times New Roman" panose="02020603050405020304" pitchFamily="18" charset="0"/>
                <a:cs typeface="Times New Roman" panose="02020603050405020304" pitchFamily="18" charset="0"/>
              </a:rPr>
              <a:t>--cached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same as staged</a:t>
            </a: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“no need”</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no_need.txt</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add no_need.txt</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 -s</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t>
            </a:r>
            <a:r>
              <a:rPr lang="en-US" sz="900" dirty="0" err="1">
                <a:solidFill>
                  <a:schemeClr val="tx1"/>
                </a:solidFill>
                <a:latin typeface="Times New Roman" panose="02020603050405020304" pitchFamily="18" charset="0"/>
                <a:cs typeface="Times New Roman" panose="02020603050405020304" pitchFamily="18" charset="0"/>
              </a:rPr>
              <a:t>rm</a:t>
            </a:r>
            <a:r>
              <a:rPr lang="en-US" sz="900" dirty="0">
                <a:solidFill>
                  <a:schemeClr val="tx1"/>
                </a:solidFill>
                <a:latin typeface="Times New Roman" panose="02020603050405020304" pitchFamily="18" charset="0"/>
                <a:cs typeface="Times New Roman" panose="02020603050405020304" pitchFamily="18" charset="0"/>
              </a:rPr>
              <a:t> --cached </a:t>
            </a:r>
            <a:r>
              <a:rPr lang="en-US" sz="900" dirty="0" smtClean="0">
                <a:solidFill>
                  <a:schemeClr val="tx1"/>
                </a:solidFill>
                <a:latin typeface="Times New Roman" panose="02020603050405020304" pitchFamily="18" charset="0"/>
                <a:cs typeface="Times New Roman" panose="02020603050405020304" pitchFamily="18" charset="0"/>
              </a:rPr>
              <a:t>README </a:t>
            </a:r>
            <a:r>
              <a:rPr lang="en-US" sz="900" dirty="0">
                <a:solidFill>
                  <a:schemeClr val="bg1">
                    <a:lumMod val="50000"/>
                  </a:schemeClr>
                </a:solidFill>
                <a:latin typeface="Times New Roman" panose="02020603050405020304" pitchFamily="18" charset="0"/>
                <a:cs typeface="Times New Roman" panose="02020603050405020304" pitchFamily="18" charset="0"/>
              </a:rPr>
              <a:t># keep the file in your working tree but remove it from your staging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area</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commit –m “Initial Commit</a:t>
            </a:r>
            <a:r>
              <a:rPr lang="en-US" sz="900" dirty="0" smtClean="0">
                <a:solidFill>
                  <a:schemeClr val="tx1"/>
                </a:solidFill>
                <a:latin typeface="Times New Roman" panose="02020603050405020304" pitchFamily="18" charset="0"/>
                <a:cs typeface="Times New Roman" panose="02020603050405020304" pitchFamily="18" charset="0"/>
              </a:rPr>
              <a:t>”</a:t>
            </a:r>
            <a:endParaRPr lang="en-US" sz="10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824147" y="1141558"/>
            <a:ext cx="4045215" cy="1695342"/>
          </a:xfrm>
          <a:prstGeom prst="rect">
            <a:avLst/>
          </a:prstGeom>
        </p:spPr>
      </p:pic>
      <p:pic>
        <p:nvPicPr>
          <p:cNvPr id="7" name="Picture 6"/>
          <p:cNvPicPr>
            <a:picLocks noChangeAspect="1"/>
          </p:cNvPicPr>
          <p:nvPr/>
        </p:nvPicPr>
        <p:blipFill>
          <a:blip r:embed="rId3"/>
          <a:stretch>
            <a:fillRect/>
          </a:stretch>
        </p:blipFill>
        <p:spPr>
          <a:xfrm>
            <a:off x="4824148" y="3108078"/>
            <a:ext cx="4045215" cy="2355273"/>
          </a:xfrm>
          <a:prstGeom prst="rect">
            <a:avLst/>
          </a:prstGeom>
        </p:spPr>
      </p:pic>
      <p:sp>
        <p:nvSpPr>
          <p:cNvPr id="8" name="Rectangle 3"/>
          <p:cNvSpPr>
            <a:spLocks noChangeArrowheads="1"/>
          </p:cNvSpPr>
          <p:nvPr/>
        </p:nvSpPr>
        <p:spPr bwMode="auto">
          <a:xfrm>
            <a:off x="4824148" y="5636533"/>
            <a:ext cx="4045215" cy="954107"/>
          </a:xfrm>
          <a:prstGeom prst="rect">
            <a:avLst/>
          </a:prstGeom>
          <a:solidFill>
            <a:schemeClr val="bg1">
              <a:lumMod val="95000"/>
            </a:schemeClr>
          </a:solidFill>
          <a:ln>
            <a:solidFill>
              <a:schemeClr val="bg1"/>
            </a:solid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222222"/>
                </a:solidFill>
                <a:effectLst/>
                <a:latin typeface="Helvetica Neue"/>
              </a:rPr>
              <a:t>Summary:</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a:t>
            </a:r>
            <a:r>
              <a:rPr kumimoji="0" lang="en-US" altLang="en-US" sz="1100" b="1" i="1" u="none" strike="noStrike" cap="none" normalizeH="0" baseline="0" dirty="0" smtClean="0">
                <a:ln>
                  <a:noFill/>
                </a:ln>
                <a:solidFill>
                  <a:srgbClr val="222222"/>
                </a:solidFill>
                <a:effectLst/>
                <a:latin typeface="Helvetica Neue"/>
              </a:rPr>
              <a:t>All</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new and modified, </a:t>
            </a:r>
            <a:r>
              <a:rPr kumimoji="0" lang="en-US" altLang="en-US" sz="1100" b="1" i="1" u="none" strike="noStrike" cap="none" normalizeH="0" baseline="0" dirty="0" smtClean="0">
                <a:ln>
                  <a:noFill/>
                </a:ln>
                <a:solidFill>
                  <a:srgbClr val="222222"/>
                </a:solidFill>
                <a:effectLst/>
                <a:latin typeface="Helvetica Neue"/>
              </a:rPr>
              <a:t>without deleted</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-u</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modified and deleted, </a:t>
            </a:r>
            <a:r>
              <a:rPr kumimoji="0" lang="en-US" altLang="en-US" sz="1100" b="1" i="1" u="none" strike="noStrike" cap="none" normalizeH="0" baseline="0" dirty="0" smtClean="0">
                <a:ln>
                  <a:noFill/>
                </a:ln>
                <a:solidFill>
                  <a:srgbClr val="222222"/>
                </a:solidFill>
                <a:effectLst/>
                <a:latin typeface="Helvetica Neue"/>
              </a:rPr>
              <a:t>without new</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6503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  Getting Git 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431945" y="1441384"/>
            <a:ext cx="4094018" cy="3300904"/>
          </a:xfrm>
          <a:prstGeom prst="rect">
            <a:avLst/>
          </a:prstGeom>
        </p:spPr>
        <p:txBody>
          <a:bodyPr wrap="square">
            <a:spAutoFit/>
          </a:bodyPr>
          <a:lstStyle/>
          <a:p>
            <a:pPr algn="just"/>
            <a:r>
              <a:rPr lang="en-US" sz="1100" dirty="0" smtClean="0">
                <a:solidFill>
                  <a:srgbClr val="008000"/>
                </a:solidFill>
                <a:latin typeface="Times New Roman" panose="02020603050405020304" pitchFamily="18" charset="0"/>
                <a:cs typeface="Times New Roman" panose="02020603050405020304" pitchFamily="18" charset="0"/>
              </a:rPr>
              <a:t># scenario 1: </a:t>
            </a:r>
            <a:r>
              <a:rPr lang="en-US" sz="1100" b="1" dirty="0"/>
              <a:t> </a:t>
            </a:r>
            <a:r>
              <a:rPr lang="en-US" sz="1100" dirty="0">
                <a:solidFill>
                  <a:srgbClr val="008000"/>
                </a:solidFill>
                <a:latin typeface="Times New Roman" panose="02020603050405020304" pitchFamily="18" charset="0"/>
                <a:cs typeface="Times New Roman" panose="02020603050405020304" pitchFamily="18" charset="0"/>
              </a:rPr>
              <a:t>create a new repository on the command line</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err="1">
                <a:solidFill>
                  <a:schemeClr val="tx1"/>
                </a:solidFill>
                <a:latin typeface="Times New Roman" panose="02020603050405020304" pitchFamily="18" charset="0"/>
                <a:cs typeface="Times New Roman" panose="02020603050405020304" pitchFamily="18" charset="0"/>
              </a:rPr>
              <a:t>init</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tx1"/>
                </a:solidFill>
                <a:latin typeface="Times New Roman" panose="02020603050405020304" pitchFamily="18" charset="0"/>
                <a:cs typeface="Times New Roman" panose="02020603050405020304" pitchFamily="18" charset="0"/>
              </a:rPr>
              <a:t>practice4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name project with unique name</a:t>
            </a:r>
          </a:p>
          <a:p>
            <a:pPr algn="just"/>
            <a:r>
              <a:rPr lang="en-US" sz="1100" dirty="0">
                <a:solidFill>
                  <a:schemeClr val="tx1"/>
                </a:solidFill>
                <a:latin typeface="Times New Roman" panose="02020603050405020304" pitchFamily="18" charset="0"/>
                <a:cs typeface="Times New Roman" panose="02020603050405020304" pitchFamily="18" charset="0"/>
              </a:rPr>
              <a:t>cd </a:t>
            </a:r>
            <a:r>
              <a:rPr lang="en-US" sz="1100" dirty="0" smtClean="0">
                <a:solidFill>
                  <a:schemeClr val="tx1"/>
                </a:solidFill>
                <a:latin typeface="Times New Roman" panose="02020603050405020304" pitchFamily="18" charset="0"/>
                <a:cs typeface="Times New Roman" panose="02020603050405020304" pitchFamily="18" charset="0"/>
              </a:rPr>
              <a:t>practice4</a:t>
            </a:r>
            <a:endParaRPr lang="en-US" sz="1100" dirty="0">
              <a:solidFill>
                <a:schemeClr val="tx1"/>
              </a:solidFill>
              <a:latin typeface="Times New Roman" panose="02020603050405020304" pitchFamily="18" charset="0"/>
              <a:cs typeface="Times New Roman" panose="02020603050405020304" pitchFamily="18" charset="0"/>
            </a:endParaRPr>
          </a:p>
          <a:p>
            <a:pPr algn="just"/>
            <a:endParaRPr 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“content” </a:t>
            </a:r>
            <a:r>
              <a:rPr lang="en-US" altLang="en-US" sz="1100" dirty="0">
                <a:solidFill>
                  <a:schemeClr val="tx1"/>
                </a:solidFill>
                <a:latin typeface="Times New Roman" panose="02020603050405020304" pitchFamily="18" charset="0"/>
                <a:cs typeface="Times New Roman" panose="02020603050405020304" pitchFamily="18" charset="0"/>
              </a:rPr>
              <a:t>&gt;&gt;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commit </a:t>
            </a:r>
            <a:r>
              <a:rPr lang="en-US" altLang="en-US" sz="1100" dirty="0">
                <a:solidFill>
                  <a:schemeClr val="tx1"/>
                </a:solidFill>
                <a:latin typeface="Times New Roman" panose="02020603050405020304" pitchFamily="18" charset="0"/>
                <a:cs typeface="Times New Roman" panose="02020603050405020304" pitchFamily="18" charset="0"/>
              </a:rPr>
              <a:t>-m "first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remote add </a:t>
            </a:r>
            <a:r>
              <a:rPr lang="en-US" altLang="en-US" sz="1100" dirty="0">
                <a:solidFill>
                  <a:srgbClr val="C00000"/>
                </a:solidFill>
                <a:latin typeface="Times New Roman" panose="02020603050405020304" pitchFamily="18" charset="0"/>
                <a:cs typeface="Times New Roman" panose="02020603050405020304" pitchFamily="18" charset="0"/>
              </a:rPr>
              <a:t>origin</a:t>
            </a:r>
            <a:r>
              <a:rPr lang="en-US" altLang="en-US" sz="1100" dirty="0">
                <a:solidFill>
                  <a:srgbClr val="0070C0"/>
                </a:solidFill>
                <a:latin typeface="Times New Roman" panose="02020603050405020304" pitchFamily="18" charset="0"/>
                <a:cs typeface="Times New Roman" panose="02020603050405020304" pitchFamily="18" charset="0"/>
              </a:rPr>
              <a:t> </a:t>
            </a:r>
            <a:r>
              <a:rPr lang="en-US" altLang="en-US" sz="1100" dirty="0" err="1">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a:solidFill>
                  <a:srgbClr val="0070C0"/>
                </a:solidFill>
                <a:latin typeface="Times New Roman" panose="02020603050405020304" pitchFamily="18" charset="0"/>
                <a:cs typeface="Times New Roman" panose="02020603050405020304" pitchFamily="18" charset="0"/>
              </a:rPr>
              <a:t>/practice4.git</a:t>
            </a:r>
            <a:endParaRPr lang="en-US" altLang="en-US" sz="1100" dirty="0" smtClean="0">
              <a:solidFill>
                <a:srgbClr val="0070C0"/>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push -u </a:t>
            </a:r>
            <a:r>
              <a:rPr lang="en-US" altLang="en-US" sz="1100" dirty="0">
                <a:solidFill>
                  <a:srgbClr val="C00000"/>
                </a:solidFill>
                <a:latin typeface="Times New Roman" panose="02020603050405020304" pitchFamily="18" charset="0"/>
                <a:cs typeface="Times New Roman" panose="02020603050405020304" pitchFamily="18" charset="0"/>
              </a:rPr>
              <a:t>origin</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allows to invoke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pull or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fetch</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cd .. </a:t>
            </a:r>
          </a:p>
          <a:p>
            <a:pPr lvl="0" algn="just"/>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rm</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rf</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practice4</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smtClean="0">
                <a:solidFill>
                  <a:srgbClr val="008000"/>
                </a:solidFill>
                <a:latin typeface="Times New Roman" panose="02020603050405020304" pitchFamily="18" charset="0"/>
                <a:cs typeface="Times New Roman" panose="02020603050405020304" pitchFamily="18" charset="0"/>
              </a:rPr>
              <a:t># </a:t>
            </a:r>
            <a:r>
              <a:rPr lang="en-US" sz="1100" dirty="0">
                <a:solidFill>
                  <a:srgbClr val="008000"/>
                </a:solidFill>
                <a:latin typeface="Times New Roman" panose="02020603050405020304" pitchFamily="18" charset="0"/>
                <a:cs typeface="Times New Roman" panose="02020603050405020304" pitchFamily="18" charset="0"/>
              </a:rPr>
              <a:t>scenario 2: </a:t>
            </a:r>
            <a:r>
              <a:rPr lang="en-US" sz="1100" dirty="0" smtClean="0">
                <a:solidFill>
                  <a:srgbClr val="008000"/>
                </a:solidFill>
                <a:latin typeface="Times New Roman" panose="02020603050405020304" pitchFamily="18" charset="0"/>
                <a:cs typeface="Times New Roman" panose="02020603050405020304" pitchFamily="18" charset="0"/>
              </a:rPr>
              <a:t>clone a repository </a:t>
            </a:r>
            <a:r>
              <a:rPr lang="en-US" sz="1100" dirty="0">
                <a:solidFill>
                  <a:srgbClr val="008000"/>
                </a:solidFill>
                <a:latin typeface="Times New Roman" panose="02020603050405020304" pitchFamily="18" charset="0"/>
                <a:cs typeface="Times New Roman" panose="02020603050405020304" pitchFamily="18" charset="0"/>
              </a:rPr>
              <a:t>from the command line</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/practice4.git</a:t>
            </a:r>
            <a:endParaRPr lang="en-US" altLang="en-US" sz="1100" dirty="0">
              <a:solidFill>
                <a:srgbClr val="0070C0"/>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practice4</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5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Line Callout 1 8"/>
          <p:cNvSpPr/>
          <p:nvPr/>
        </p:nvSpPr>
        <p:spPr bwMode="auto">
          <a:xfrm>
            <a:off x="4606494" y="1256556"/>
            <a:ext cx="4182338" cy="690008"/>
          </a:xfrm>
          <a:prstGeom prst="borderCallout1">
            <a:avLst>
              <a:gd name="adj1" fmla="val 53802"/>
              <a:gd name="adj2" fmla="val -2862"/>
              <a:gd name="adj3" fmla="val 71666"/>
              <a:gd name="adj4" fmla="val -2333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just"/>
            <a:r>
              <a:rPr lang="en-US" sz="1000" dirty="0" smtClean="0">
                <a:solidFill>
                  <a:srgbClr val="00B050"/>
                </a:solidFill>
                <a:latin typeface="Times New Roman" panose="02020603050405020304" pitchFamily="18" charset="0"/>
                <a:cs typeface="Times New Roman" panose="02020603050405020304" pitchFamily="18" charset="0"/>
              </a:rPr>
              <a:t>Create a new remote repository and populate it with a local project</a:t>
            </a:r>
          </a:p>
          <a:p>
            <a:pPr algn="just"/>
            <a:r>
              <a:rPr lang="en-US" sz="1000" dirty="0" smtClean="0">
                <a:solidFill>
                  <a:schemeClr val="tx1"/>
                </a:solidFill>
                <a:latin typeface="Times New Roman" panose="02020603050405020304" pitchFamily="18" charset="0"/>
                <a:cs typeface="Times New Roman" panose="02020603050405020304" pitchFamily="18" charset="0"/>
              </a:rPr>
              <a:t>See GitHub slides</a:t>
            </a:r>
          </a:p>
          <a:p>
            <a:pPr algn="just"/>
            <a:r>
              <a:rPr lang="en-US" sz="1000" dirty="0" smtClean="0">
                <a:solidFill>
                  <a:schemeClr val="tx1"/>
                </a:solidFill>
                <a:latin typeface="Times New Roman" panose="02020603050405020304" pitchFamily="18" charset="0"/>
                <a:cs typeface="Times New Roman" panose="02020603050405020304" pitchFamily="18" charset="0"/>
              </a:rPr>
              <a:t>For example: </a:t>
            </a:r>
            <a:r>
              <a:rPr lang="en-US" sz="1000" dirty="0" err="1">
                <a:solidFill>
                  <a:srgbClr val="0070C0"/>
                </a:solidFill>
                <a:latin typeface="Times New Roman" panose="02020603050405020304" pitchFamily="18" charset="0"/>
                <a:cs typeface="Times New Roman" panose="02020603050405020304" pitchFamily="18" charset="0"/>
              </a:rPr>
              <a:t>git@github.com:practicalgit</a:t>
            </a:r>
            <a:r>
              <a:rPr lang="en-US" sz="1000" dirty="0">
                <a:solidFill>
                  <a:srgbClr val="0070C0"/>
                </a:solidFill>
                <a:latin typeface="Times New Roman" panose="02020603050405020304" pitchFamily="18" charset="0"/>
                <a:cs typeface="Times New Roman" panose="02020603050405020304" pitchFamily="18" charset="0"/>
              </a:rPr>
              <a:t>/practice4.git</a:t>
            </a:r>
            <a:endParaRPr lang="en-US" sz="1000" dirty="0" smtClean="0">
              <a:solidFill>
                <a:srgbClr val="0070C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4668839" y="3786687"/>
            <a:ext cx="4262869" cy="2664670"/>
          </a:xfrm>
          <a:prstGeom prst="rect">
            <a:avLst/>
          </a:prstGeom>
        </p:spPr>
      </p:pic>
      <p:sp>
        <p:nvSpPr>
          <p:cNvPr id="14" name="Line Callout 1 13"/>
          <p:cNvSpPr/>
          <p:nvPr/>
        </p:nvSpPr>
        <p:spPr bwMode="auto">
          <a:xfrm>
            <a:off x="4606494" y="2234745"/>
            <a:ext cx="4182338" cy="805440"/>
          </a:xfrm>
          <a:prstGeom prst="borderCallout1">
            <a:avLst>
              <a:gd name="adj1" fmla="val 53802"/>
              <a:gd name="adj2" fmla="val -2862"/>
              <a:gd name="adj3" fmla="val 76223"/>
              <a:gd name="adj4" fmla="val -973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push </a:t>
            </a:r>
            <a:r>
              <a:rPr lang="en-US" altLang="en-US" sz="1000" dirty="0">
                <a:solidFill>
                  <a:srgbClr val="C00000"/>
                </a:solidFill>
                <a:latin typeface="Times New Roman" panose="02020603050405020304" pitchFamily="18" charset="0"/>
                <a:cs typeface="Times New Roman" panose="02020603050405020304" pitchFamily="18" charset="0"/>
              </a:rPr>
              <a:t>-u</a:t>
            </a:r>
            <a:r>
              <a:rPr lang="en-US" altLang="en-US" sz="1000" dirty="0">
                <a:solidFill>
                  <a:schemeClr val="tx1"/>
                </a:solidFill>
                <a:latin typeface="Times New Roman" panose="02020603050405020304" pitchFamily="18" charset="0"/>
                <a:cs typeface="Times New Roman" panose="02020603050405020304" pitchFamily="18" charset="0"/>
              </a:rPr>
              <a:t> origin master </a:t>
            </a:r>
          </a:p>
          <a:p>
            <a:pPr algn="just"/>
            <a:r>
              <a:rPr lang="en-US" sz="1000" dirty="0" smtClean="0">
                <a:solidFill>
                  <a:schemeClr val="tx1"/>
                </a:solidFill>
                <a:latin typeface="Times New Roman" panose="02020603050405020304" pitchFamily="18" charset="0"/>
                <a:cs typeface="Times New Roman" panose="02020603050405020304" pitchFamily="18" charset="0"/>
              </a:rPr>
              <a:t>Is </a:t>
            </a:r>
            <a:r>
              <a:rPr lang="en-US" sz="1000" dirty="0">
                <a:solidFill>
                  <a:schemeClr val="tx1"/>
                </a:solidFill>
                <a:latin typeface="Times New Roman" panose="02020603050405020304" pitchFamily="18" charset="0"/>
                <a:cs typeface="Times New Roman" panose="02020603050405020304" pitchFamily="18" charset="0"/>
              </a:rPr>
              <a:t>the same as: </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push origin master ; </a:t>
            </a:r>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branch --set-upstream master </a:t>
            </a:r>
            <a:r>
              <a:rPr lang="en-US" sz="1000" dirty="0" smtClean="0">
                <a:solidFill>
                  <a:schemeClr val="tx1"/>
                </a:solidFill>
                <a:latin typeface="Times New Roman" panose="02020603050405020304" pitchFamily="18" charset="0"/>
                <a:cs typeface="Times New Roman" panose="02020603050405020304" pitchFamily="18" charset="0"/>
              </a:rPr>
              <a:t>origin/master</a:t>
            </a:r>
          </a:p>
          <a:p>
            <a:pPr algn="just"/>
            <a:r>
              <a:rPr lang="en-US" sz="1000" dirty="0" smtClean="0">
                <a:solidFill>
                  <a:schemeClr val="accent5">
                    <a:lumMod val="75000"/>
                  </a:schemeClr>
                </a:solidFill>
                <a:latin typeface="Times New Roman" panose="02020603050405020304" pitchFamily="18" charset="0"/>
                <a:cs typeface="Times New Roman" panose="02020603050405020304" pitchFamily="18" charset="0"/>
              </a:rPr>
              <a:t>It means that local master branch it tracking remote origin/master branch</a:t>
            </a:r>
            <a:r>
              <a:rPr lang="en-US" sz="1000" dirty="0" smtClean="0">
                <a:solidFill>
                  <a:schemeClr val="tx1"/>
                </a:solidFill>
                <a:latin typeface="Times New Roman" panose="02020603050405020304" pitchFamily="18" charset="0"/>
                <a:cs typeface="Times New Roman" panose="02020603050405020304" pitchFamily="18" charset="0"/>
              </a:rPr>
              <a:t>. </a:t>
            </a:r>
            <a:endParaRPr 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4781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5:  </a:t>
            </a:r>
            <a:r>
              <a:rPr lang="en-US" b="1" dirty="0">
                <a:solidFill>
                  <a:srgbClr val="0070C0"/>
                </a:solidFill>
                <a:effectLst>
                  <a:outerShdw blurRad="38100" dist="38100" dir="2700000" algn="tl">
                    <a:srgbClr val="000000">
                      <a:alpha val="43137"/>
                    </a:srgbClr>
                  </a:outerShdw>
                </a:effectLst>
                <a:latin typeface="Arial" charset="0"/>
                <a:cs typeface="Arial" charset="0"/>
              </a:rPr>
              <a:t>Working with Remotes</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93050" y="1159320"/>
            <a:ext cx="4094018" cy="5424562"/>
          </a:xfrm>
          <a:prstGeom prst="rect">
            <a:avLst/>
          </a:prstGeom>
        </p:spPr>
        <p:txBody>
          <a:bodyPr wrap="square">
            <a:spAutoFit/>
          </a:bodyPr>
          <a:lstStyle/>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chemeClr val="tx1"/>
                </a:solidFill>
                <a:latin typeface="Times New Roman" panose="02020603050405020304" pitchFamily="18" charset="0"/>
                <a:cs typeface="Times New Roman" panose="02020603050405020304" pitchFamily="18" charset="0"/>
              </a:rPr>
              <a:t>init</a:t>
            </a:r>
            <a:r>
              <a:rPr lang="en-US" altLang="en-US" sz="1050" dirty="0" smtClean="0">
                <a:solidFill>
                  <a:schemeClr val="tx1"/>
                </a:solidFill>
                <a:latin typeface="Times New Roman" panose="02020603050405020304" pitchFamily="18" charset="0"/>
                <a:cs typeface="Times New Roman" panose="02020603050405020304" pitchFamily="18" charset="0"/>
              </a:rPr>
              <a:t> practice5</a:t>
            </a:r>
          </a:p>
          <a:p>
            <a:pPr algn="just"/>
            <a:r>
              <a:rPr lang="en-US" altLang="en-US" sz="1050" dirty="0">
                <a:solidFill>
                  <a:schemeClr val="tx1"/>
                </a:solidFill>
                <a:latin typeface="Times New Roman" panose="02020603050405020304" pitchFamily="18" charset="0"/>
                <a:cs typeface="Times New Roman" panose="02020603050405020304" pitchFamily="18" charset="0"/>
              </a:rPr>
              <a:t>cd practice5</a:t>
            </a: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add </a:t>
            </a:r>
            <a:r>
              <a:rPr lang="en-US" altLang="en-US" sz="1050" dirty="0" smtClean="0">
                <a:solidFill>
                  <a:srgbClr val="FF0000"/>
                </a:solidFill>
                <a:latin typeface="Times New Roman" panose="02020603050405020304" pitchFamily="18" charset="0"/>
                <a:cs typeface="Times New Roman" panose="02020603050405020304" pitchFamily="18" charset="0"/>
              </a:rPr>
              <a:t>origin</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rgbClr val="0070C0"/>
                </a:solidFill>
                <a:latin typeface="Times New Roman" panose="02020603050405020304" pitchFamily="18" charset="0"/>
                <a:cs typeface="Times New Roman" panose="02020603050405020304" pitchFamily="18" charset="0"/>
                <a:hlinkClick r:id="rId2"/>
              </a:rPr>
              <a:t>git@github.com:practicalgit</a:t>
            </a:r>
            <a:r>
              <a:rPr lang="en-US" altLang="en-US" sz="1050" dirty="0" smtClean="0">
                <a:solidFill>
                  <a:srgbClr val="0070C0"/>
                </a:solidFill>
                <a:latin typeface="Times New Roman" panose="02020603050405020304" pitchFamily="18" charset="0"/>
                <a:cs typeface="Times New Roman" panose="02020603050405020304" pitchFamily="18" charset="0"/>
                <a:hlinkClick r:id="rId2"/>
              </a:rPr>
              <a:t>/practice5.git</a:t>
            </a:r>
            <a:endParaRPr lang="en-US" altLang="en-US" sz="1050" dirty="0" smtClean="0">
              <a:solidFill>
                <a:srgbClr val="0070C0"/>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shows remote repositories short names</a:t>
            </a:r>
            <a:r>
              <a:rPr lang="en-US" altLang="en-US" sz="1050" dirty="0" smtClean="0">
                <a:solidFill>
                  <a:schemeClr val="tx1"/>
                </a:solidFill>
                <a:latin typeface="Times New Roman" panose="02020603050405020304" pitchFamily="18" charset="0"/>
                <a:cs typeface="Times New Roman" panose="02020603050405020304" pitchFamily="18" charset="0"/>
              </a:rPr>
              <a:t> </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“A” </a:t>
            </a:r>
            <a:r>
              <a:rPr lang="en-US" altLang="en-US" sz="1050" dirty="0">
                <a:solidFill>
                  <a:schemeClr val="tx1"/>
                </a:solidFill>
                <a:latin typeface="Times New Roman" panose="02020603050405020304" pitchFamily="18" charset="0"/>
                <a:cs typeface="Times New Roman" panose="02020603050405020304" pitchFamily="18" charset="0"/>
              </a:rPr>
              <a:t>&gt; a.txt</a:t>
            </a: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a.txt</a:t>
            </a: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master”</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-u </a:t>
            </a:r>
            <a:r>
              <a:rPr lang="en-US" altLang="en-US" sz="1050" dirty="0">
                <a:solidFill>
                  <a:srgbClr val="FF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master</a:t>
            </a:r>
          </a:p>
          <a:p>
            <a:pPr lvl="0"/>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–b testing</a:t>
            </a:r>
          </a:p>
          <a:p>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“B” </a:t>
            </a:r>
            <a:r>
              <a:rPr lang="en-US" altLang="en-US" sz="1050" dirty="0">
                <a:solidFill>
                  <a:schemeClr val="tx1"/>
                </a:solidFill>
                <a:latin typeface="Times New Roman" panose="02020603050405020304" pitchFamily="18" charset="0"/>
                <a:cs typeface="Times New Roman" panose="02020603050405020304" pitchFamily="18" charset="0"/>
              </a:rPr>
              <a:t>&gt;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add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a:t>
            </a:r>
            <a:r>
              <a:rPr lang="en-US" altLang="en-US" sz="1050" dirty="0">
                <a:solidFill>
                  <a:srgbClr val="C0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p>
          <a:p>
            <a:r>
              <a:rPr lang="en-US" sz="1050" dirty="0" err="1">
                <a:solidFill>
                  <a:schemeClr val="tx1"/>
                </a:solidFill>
                <a:latin typeface="Times New Roman" panose="02020603050405020304" pitchFamily="18" charset="0"/>
                <a:cs typeface="Times New Roman" panose="02020603050405020304" pitchFamily="18" charset="0"/>
              </a:rPr>
              <a:t>git</a:t>
            </a:r>
            <a:r>
              <a:rPr lang="en-US" sz="1050" dirty="0">
                <a:solidFill>
                  <a:schemeClr val="tx1"/>
                </a:solidFill>
                <a:latin typeface="Times New Roman" panose="02020603050405020304" pitchFamily="18" charset="0"/>
                <a:cs typeface="Times New Roman" panose="02020603050405020304" pitchFamily="18" charset="0"/>
              </a:rPr>
              <a:t> log --</a:t>
            </a:r>
            <a:r>
              <a:rPr lang="en-US" sz="1050" dirty="0" err="1">
                <a:solidFill>
                  <a:schemeClr val="tx1"/>
                </a:solidFill>
                <a:latin typeface="Times New Roman" panose="02020603050405020304" pitchFamily="18" charset="0"/>
                <a:cs typeface="Times New Roman" panose="02020603050405020304" pitchFamily="18" charset="0"/>
              </a:rPr>
              <a:t>oneline</a:t>
            </a:r>
            <a:r>
              <a:rPr lang="en-US" sz="1050" dirty="0">
                <a:solidFill>
                  <a:schemeClr val="tx1"/>
                </a:solidFill>
                <a:latin typeface="Times New Roman" panose="02020603050405020304" pitchFamily="18" charset="0"/>
                <a:cs typeface="Times New Roman" panose="02020603050405020304" pitchFamily="18" charset="0"/>
              </a:rPr>
              <a:t> --decorate --graph </a:t>
            </a:r>
            <a:r>
              <a:rPr lang="en-US" sz="1050" dirty="0" smtClean="0">
                <a:solidFill>
                  <a:schemeClr val="tx1"/>
                </a:solidFill>
                <a:latin typeface="Times New Roman" panose="02020603050405020304" pitchFamily="18" charset="0"/>
                <a:cs typeface="Times New Roman" panose="02020603050405020304" pitchFamily="18" charset="0"/>
              </a:rPr>
              <a:t>--all </a:t>
            </a:r>
            <a:r>
              <a:rPr lang="en-US" sz="105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branch –r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shows remotes branches</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–v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s</a:t>
            </a:r>
            <a:r>
              <a:rPr lang="en-US" sz="1050" dirty="0">
                <a:solidFill>
                  <a:schemeClr val="bg1">
                    <a:lumMod val="50000"/>
                  </a:schemeClr>
                </a:solidFill>
                <a:latin typeface="Times New Roman" panose="02020603050405020304" pitchFamily="18" charset="0"/>
                <a:cs typeface="Times New Roman" panose="02020603050405020304" pitchFamily="18" charset="0"/>
              </a:rPr>
              <a:t>hows you the URLs </a:t>
            </a:r>
            <a:r>
              <a:rPr lang="en-US" sz="1050" dirty="0" smtClean="0">
                <a:solidFill>
                  <a:schemeClr val="bg1">
                    <a:lumMod val="50000"/>
                  </a:schemeClr>
                </a:solidFill>
                <a:latin typeface="Times New Roman" panose="02020603050405020304" pitchFamily="18" charset="0"/>
                <a:cs typeface="Times New Roman" panose="02020603050405020304" pitchFamily="18" charset="0"/>
              </a:rPr>
              <a:t>for </a:t>
            </a:r>
            <a:r>
              <a:rPr lang="en-US" sz="1050" dirty="0">
                <a:solidFill>
                  <a:schemeClr val="bg1">
                    <a:lumMod val="50000"/>
                  </a:schemeClr>
                </a:solidFill>
                <a:latin typeface="Times New Roman" panose="02020603050405020304" pitchFamily="18" charset="0"/>
                <a:cs typeface="Times New Roman" panose="02020603050405020304" pitchFamily="18" charset="0"/>
              </a:rPr>
              <a:t>reading and writing to that remote:</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add </a:t>
            </a:r>
            <a:r>
              <a:rPr lang="en-US" altLang="en-US" sz="1050" dirty="0">
                <a:solidFill>
                  <a:srgbClr val="C00000"/>
                </a:solidFill>
                <a:latin typeface="Times New Roman" panose="02020603050405020304" pitchFamily="18" charset="0"/>
                <a:cs typeface="Times New Roman" panose="02020603050405020304" pitchFamily="18" charset="0"/>
              </a:rPr>
              <a:t>experiment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rgbClr val="0070C0"/>
                </a:solidFill>
                <a:latin typeface="Times New Roman" panose="02020603050405020304" pitchFamily="18" charset="0"/>
                <a:cs typeface="Times New Roman" panose="02020603050405020304" pitchFamily="18" charset="0"/>
                <a:hlinkClick r:id="rId2"/>
              </a:rPr>
              <a:t>git@github.com:practicalgit</a:t>
            </a:r>
            <a:r>
              <a:rPr lang="en-US" altLang="en-US" sz="1050" dirty="0" smtClean="0">
                <a:solidFill>
                  <a:srgbClr val="0070C0"/>
                </a:solidFill>
                <a:latin typeface="Times New Roman" panose="02020603050405020304" pitchFamily="18" charset="0"/>
                <a:cs typeface="Times New Roman" panose="02020603050405020304" pitchFamily="18" charset="0"/>
                <a:hlinkClick r:id="rId2"/>
              </a:rPr>
              <a:t>/practice4.git</a:t>
            </a:r>
            <a:endParaRPr lang="en-US" alt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tx1"/>
                </a:solidFill>
                <a:latin typeface="Times New Roman" panose="02020603050405020304" pitchFamily="18" charset="0"/>
                <a:cs typeface="Times New Roman" panose="02020603050405020304" pitchFamily="18" charset="0"/>
              </a:rPr>
              <a:t>–v</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pull experiment master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pull experiment repository and merge </a:t>
            </a:r>
          </a:p>
          <a:p>
            <a:pPr algn="just"/>
            <a:r>
              <a:rPr lang="en-US" sz="1050" dirty="0" err="1">
                <a:solidFill>
                  <a:schemeClr val="tx1"/>
                </a:solidFill>
                <a:latin typeface="Times New Roman" panose="02020603050405020304" pitchFamily="18" charset="0"/>
                <a:cs typeface="Times New Roman" panose="02020603050405020304" pitchFamily="18" charset="0"/>
              </a:rPr>
              <a:t>git</a:t>
            </a:r>
            <a:r>
              <a:rPr lang="en-US" sz="1050" dirty="0">
                <a:solidFill>
                  <a:schemeClr val="tx1"/>
                </a:solidFill>
                <a:latin typeface="Times New Roman" panose="02020603050405020304" pitchFamily="18" charset="0"/>
                <a:cs typeface="Times New Roman" panose="02020603050405020304" pitchFamily="18" charset="0"/>
              </a:rPr>
              <a:t> log --</a:t>
            </a:r>
            <a:r>
              <a:rPr lang="en-US" sz="1050" dirty="0" err="1">
                <a:solidFill>
                  <a:schemeClr val="tx1"/>
                </a:solidFill>
                <a:latin typeface="Times New Roman" panose="02020603050405020304" pitchFamily="18" charset="0"/>
                <a:cs typeface="Times New Roman" panose="02020603050405020304" pitchFamily="18" charset="0"/>
              </a:rPr>
              <a:t>oneline</a:t>
            </a:r>
            <a:r>
              <a:rPr lang="en-US" sz="1050" dirty="0">
                <a:solidFill>
                  <a:schemeClr val="tx1"/>
                </a:solidFill>
                <a:latin typeface="Times New Roman" panose="02020603050405020304" pitchFamily="18" charset="0"/>
                <a:cs typeface="Times New Roman" panose="02020603050405020304" pitchFamily="18" charset="0"/>
              </a:rPr>
              <a:t> --decorate --graph --all </a:t>
            </a:r>
            <a:r>
              <a:rPr lang="en-US" sz="105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show origin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inspect repository </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show </a:t>
            </a:r>
            <a:r>
              <a:rPr lang="en-US" altLang="en-US" sz="1050" dirty="0" smtClean="0">
                <a:solidFill>
                  <a:schemeClr val="tx1"/>
                </a:solidFill>
                <a:latin typeface="Times New Roman" panose="02020603050405020304" pitchFamily="18" charset="0"/>
                <a:cs typeface="Times New Roman" panose="02020603050405020304" pitchFamily="18" charset="0"/>
              </a:rPr>
              <a:t>experiment</a:t>
            </a:r>
          </a:p>
          <a:p>
            <a:pPr algn="just"/>
            <a:endParaRPr lang="en-US" altLang="en-US" sz="1050" dirty="0">
              <a:solidFill>
                <a:schemeClr val="tx1"/>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rename experiment </a:t>
            </a:r>
            <a:r>
              <a:rPr lang="en-US" altLang="en-US" sz="1050" dirty="0" err="1" smtClean="0">
                <a:solidFill>
                  <a:schemeClr val="tx1"/>
                </a:solidFill>
                <a:latin typeface="Times New Roman" panose="02020603050405020304" pitchFamily="18" charset="0"/>
                <a:cs typeface="Times New Roman" panose="02020603050405020304" pitchFamily="18" charset="0"/>
              </a:rPr>
              <a:t>bigbang</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rename remote repository</a:t>
            </a: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a:t>
            </a:r>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464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6:  Tags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554892" y="1307812"/>
            <a:ext cx="4194553" cy="4485843"/>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b="1" dirty="0" smtClean="0">
                <a:solidFill>
                  <a:srgbClr val="0070C0"/>
                </a:solidFill>
                <a:latin typeface="Times New Roman" panose="02020603050405020304" pitchFamily="18" charset="0"/>
                <a:cs typeface="Times New Roman" panose="02020603050405020304" pitchFamily="18" charset="0"/>
              </a:rPr>
              <a:t>practice6</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and a new local project</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init</a:t>
            </a:r>
            <a:r>
              <a:rPr lang="en-US" altLang="en-US" sz="1100" dirty="0" smtClean="0">
                <a:solidFill>
                  <a:schemeClr val="tx1"/>
                </a:solidFill>
                <a:latin typeface="Times New Roman" panose="02020603050405020304" pitchFamily="18" charset="0"/>
                <a:cs typeface="Times New Roman" panose="02020603050405020304" pitchFamily="18" charset="0"/>
              </a:rPr>
              <a:t> practice6</a:t>
            </a:r>
          </a:p>
          <a:p>
            <a:pPr algn="just"/>
            <a:r>
              <a:rPr lang="en-US" altLang="en-US" sz="1100" dirty="0">
                <a:solidFill>
                  <a:schemeClr val="tx1"/>
                </a:solidFill>
                <a:latin typeface="Times New Roman" panose="02020603050405020304" pitchFamily="18" charset="0"/>
                <a:cs typeface="Times New Roman" panose="02020603050405020304" pitchFamily="18" charset="0"/>
              </a:rPr>
              <a:t>cd practice6</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remote add origin </a:t>
            </a:r>
            <a:r>
              <a:rPr lang="en-US" altLang="en-US" sz="1100" dirty="0" err="1">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a:solidFill>
                  <a:srgbClr val="0070C0"/>
                </a:solidFill>
                <a:latin typeface="Times New Roman" panose="02020603050405020304" pitchFamily="18" charset="0"/>
                <a:cs typeface="Times New Roman" panose="02020603050405020304" pitchFamily="18" charset="0"/>
              </a:rPr>
              <a:t>/practice6.git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“B"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b.txt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“B“</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"C" &gt; c.txt;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"C</a:t>
            </a:r>
            <a:r>
              <a:rPr lang="en-US" altLang="en-US" sz="1100" dirty="0" smtClean="0">
                <a:solidFill>
                  <a:schemeClr val="tx1"/>
                </a:solidFill>
                <a:latin typeface="Times New Roman" panose="02020603050405020304" pitchFamily="18" charset="0"/>
                <a:cs typeface="Times New Roman" panose="02020603050405020304" pitchFamily="18" charset="0"/>
              </a:rPr>
              <a:t>“</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–u origin master</a:t>
            </a: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log --</a:t>
            </a:r>
            <a:r>
              <a:rPr lang="en-US" sz="1100" dirty="0" err="1">
                <a:solidFill>
                  <a:schemeClr val="tx1"/>
                </a:solidFill>
                <a:latin typeface="Times New Roman" panose="02020603050405020304" pitchFamily="18" charset="0"/>
                <a:cs typeface="Times New Roman" panose="02020603050405020304" pitchFamily="18" charset="0"/>
              </a:rPr>
              <a:t>oneline</a:t>
            </a:r>
            <a:r>
              <a:rPr lang="en-US" sz="1100" dirty="0">
                <a:solidFill>
                  <a:schemeClr val="tx1"/>
                </a:solidFill>
                <a:latin typeface="Times New Roman" panose="02020603050405020304" pitchFamily="18" charset="0"/>
                <a:cs typeface="Times New Roman" panose="02020603050405020304" pitchFamily="18" charset="0"/>
              </a:rPr>
              <a:t> --decorate --graph --all </a:t>
            </a:r>
            <a:r>
              <a:rPr lang="en-US" sz="110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–a v1.4 –m ‘version 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b="1" dirty="0" smtClean="0">
                <a:solidFill>
                  <a:srgbClr val="C00000"/>
                </a:solidFill>
                <a:latin typeface="Times New Roman" panose="02020603050405020304" pitchFamily="18" charset="0"/>
                <a:cs typeface="Times New Roman" panose="02020603050405020304" pitchFamily="18" charset="0"/>
              </a:rPr>
              <a:t>annotated</a:t>
            </a:r>
            <a:r>
              <a:rPr lang="en-US" altLang="en-US" sz="1100" dirty="0" smtClean="0">
                <a:solidFill>
                  <a:srgbClr val="C00000"/>
                </a:solidFill>
                <a:latin typeface="Times New Roman" panose="02020603050405020304" pitchFamily="18" charset="0"/>
                <a:cs typeface="Times New Roman" panose="02020603050405020304" pitchFamily="18" charset="0"/>
              </a:rPr>
              <a:t>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show v1.4</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v1.4.1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dirty="0" smtClean="0">
                <a:solidFill>
                  <a:srgbClr val="C00000"/>
                </a:solidFill>
                <a:latin typeface="Times New Roman" panose="02020603050405020304" pitchFamily="18" charset="0"/>
                <a:cs typeface="Times New Roman" panose="02020603050405020304" pitchFamily="18" charset="0"/>
              </a:rPr>
              <a:t>lightweight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log --pretty=</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rgbClr val="333333"/>
              </a:solidFill>
              <a:latin typeface="Courier New" panose="02070309020205020404" pitchFamily="49" charset="0"/>
              <a:cs typeface="Courier New" panose="02070309020205020404" pitchFamily="49"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tag -a v1.2 9fceb02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tag specific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v1.4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share specific tag</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FF0000"/>
                </a:solidFill>
                <a:latin typeface="Times New Roman" panose="02020603050405020304" pitchFamily="18" charset="0"/>
                <a:cs typeface="Times New Roman" panose="02020603050405020304" pitchFamily="18" charset="0"/>
              </a:rPr>
              <a:t># see GitHub releases</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origin --tags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transfer all of your tags to the remote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server</a:t>
            </a:r>
          </a:p>
          <a:p>
            <a:pPr algn="just"/>
            <a:r>
              <a:rPr lang="en-US" altLang="en-US" sz="1100" dirty="0">
                <a:solidFill>
                  <a:srgbClr val="FF0000"/>
                </a:solidFill>
                <a:latin typeface="Times New Roman" panose="02020603050405020304" pitchFamily="18" charset="0"/>
                <a:cs typeface="Times New Roman" panose="02020603050405020304" pitchFamily="18" charset="0"/>
              </a:rPr>
              <a:t># see GitHub releases</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3" y="1514309"/>
            <a:ext cx="3427122" cy="2288764"/>
          </a:xfrm>
          <a:prstGeom prst="borderCallout1">
            <a:avLst>
              <a:gd name="adj1" fmla="val 53802"/>
              <a:gd name="adj2" fmla="val -2862"/>
              <a:gd name="adj3" fmla="val 83955"/>
              <a:gd name="adj4" fmla="val -295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Git uses two main types of tags: lightweight and annotated.</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 lightweight tag is very much like a branch that doesn’t change – it’s just a pointer to a specific commit.</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Annotated tags, however, are stored as full objects in the Git database. They’re </a:t>
            </a:r>
            <a:r>
              <a:rPr lang="en-US" sz="1000" dirty="0" smtClean="0">
                <a:solidFill>
                  <a:schemeClr val="tx1"/>
                </a:solidFill>
                <a:latin typeface="Times New Roman" panose="02020603050405020304" pitchFamily="18" charset="0"/>
                <a:cs typeface="Times New Roman" panose="02020603050405020304" pitchFamily="18" charset="0"/>
              </a:rPr>
              <a:t>check summed</a:t>
            </a:r>
            <a:r>
              <a:rPr lang="en-US" sz="1000" dirty="0">
                <a:solidFill>
                  <a:schemeClr val="tx1"/>
                </a:solidFill>
                <a:latin typeface="Times New Roman" panose="02020603050405020304" pitchFamily="18" charset="0"/>
                <a:cs typeface="Times New Roman" panose="02020603050405020304" pitchFamily="18" charset="0"/>
              </a:rPr>
              <a:t>; contain the tagger name, email, and date; have a tagging message; and can be signed and verified with GNU Privacy Guard (GPG). It’s generally recommended that you create annotated tags so you can have all this information; but if you want a temporary tag or for some reason don’t want to keep the other information, lightweight tags are available too.</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223163" y="4376946"/>
            <a:ext cx="3378631" cy="782551"/>
          </a:xfrm>
          <a:prstGeom prst="borderCallout1">
            <a:avLst>
              <a:gd name="adj1" fmla="val 53802"/>
              <a:gd name="adj2" fmla="val -2862"/>
              <a:gd name="adj3" fmla="val 13490"/>
              <a:gd name="adj4" fmla="val -5877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Now, suppose you forgot to tag the project at v1.2, which was at </a:t>
            </a:r>
            <a:r>
              <a:rPr lang="en-US" sz="1000" dirty="0" smtClean="0">
                <a:solidFill>
                  <a:schemeClr val="tx1"/>
                </a:solidFill>
                <a:latin typeface="Times New Roman" panose="02020603050405020304" pitchFamily="18" charset="0"/>
                <a:cs typeface="Times New Roman" panose="02020603050405020304" pitchFamily="18" charset="0"/>
              </a:rPr>
              <a:t>specific commit</a:t>
            </a:r>
            <a:r>
              <a:rPr lang="en-US" sz="1000" dirty="0">
                <a:solidFill>
                  <a:schemeClr val="tx1"/>
                </a:solidFill>
                <a:latin typeface="Times New Roman" panose="02020603050405020304" pitchFamily="18" charset="0"/>
                <a:cs typeface="Times New Roman" panose="02020603050405020304" pitchFamily="18" charset="0"/>
              </a:rPr>
              <a:t>. You can add it after the fact. To tag that commit, you specify the commit checksum (or part of it) at the end of the command:</a:t>
            </a: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26635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7:  </a:t>
            </a:r>
            <a:r>
              <a:rPr lang="en-US" b="1" dirty="0">
                <a:solidFill>
                  <a:srgbClr val="0070C0"/>
                </a:solidFill>
                <a:effectLst>
                  <a:outerShdw blurRad="38100" dist="38100" dir="2700000" algn="tl">
                    <a:srgbClr val="000000">
                      <a:alpha val="43137"/>
                    </a:srgbClr>
                  </a:outerShdw>
                </a:effectLst>
                <a:latin typeface="Arial" charset="0"/>
                <a:cs typeface="Arial" charset="0"/>
              </a:rPr>
              <a:t>Git Aliases</a:t>
            </a:r>
            <a:r>
              <a:rPr lang="en-US" dirty="0"/>
              <a:t/>
            </a:r>
            <a:br>
              <a:rPr lang="en-US" dirty="0"/>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64453" y="1307812"/>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2" y="1307812"/>
            <a:ext cx="3427122" cy="903309"/>
          </a:xfrm>
          <a:prstGeom prst="borderCallout1">
            <a:avLst>
              <a:gd name="adj1" fmla="val 53802"/>
              <a:gd name="adj2" fmla="val -2862"/>
              <a:gd name="adj3" fmla="val 51255"/>
              <a:gd name="adj4" fmla="val -6080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a:solidFill>
                  <a:schemeClr val="tx1"/>
                </a:solidFill>
                <a:latin typeface="Times New Roman" panose="02020603050405020304" pitchFamily="18" charset="0"/>
                <a:cs typeface="Times New Roman" panose="02020603050405020304" pitchFamily="18" charset="0"/>
              </a:rPr>
              <a:t>Git doesn’t automatically infer your command if you type it in partially. If you don’t want to type the entire text of each of the Git commands, you can easily set up an alias for each command using </a:t>
            </a:r>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config. Here are a couple of examples you may want to set up:</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198917" y="2533903"/>
            <a:ext cx="3378631" cy="389052"/>
          </a:xfrm>
          <a:prstGeom prst="borderCallout1">
            <a:avLst>
              <a:gd name="adj1" fmla="val 53802"/>
              <a:gd name="adj2" fmla="val -2862"/>
              <a:gd name="adj3" fmla="val -20148"/>
              <a:gd name="adj4" fmla="val -8502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Alias </a:t>
            </a:r>
            <a:r>
              <a:rPr lang="en-US" sz="1100" dirty="0">
                <a:solidFill>
                  <a:schemeClr val="tx1"/>
                </a:solidFill>
                <a:latin typeface="Times New Roman" panose="02020603050405020304" pitchFamily="18" charset="0"/>
                <a:cs typeface="Times New Roman" panose="02020603050405020304" pitchFamily="18" charset="0"/>
              </a:rPr>
              <a:t>makes the following two commands </a:t>
            </a:r>
            <a:r>
              <a:rPr lang="en-US" sz="1100" dirty="0" smtClean="0">
                <a:solidFill>
                  <a:schemeClr val="tx1"/>
                </a:solidFill>
                <a:latin typeface="Times New Roman" panose="02020603050405020304" pitchFamily="18" charset="0"/>
                <a:cs typeface="Times New Roman" panose="02020603050405020304" pitchFamily="18" charset="0"/>
              </a:rPr>
              <a:t>equivalent</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482672" y="1333832"/>
            <a:ext cx="4572000" cy="3647152"/>
          </a:xfrm>
          <a:prstGeom prst="rect">
            <a:avLst/>
          </a:prstGeom>
        </p:spPr>
        <p:txBody>
          <a:bodyPr>
            <a:spAutoFit/>
          </a:bodyPr>
          <a:lstStyle/>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alias.co checkout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config --global alias.br branch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config --global alias.ci commit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config --global alias.st </a:t>
            </a:r>
            <a:r>
              <a:rPr lang="en-US" altLang="en-US" sz="1100" dirty="0" smtClean="0">
                <a:solidFill>
                  <a:schemeClr val="tx1"/>
                </a:solidFill>
                <a:latin typeface="Times New Roman" panose="02020603050405020304" pitchFamily="18" charset="0"/>
                <a:cs typeface="Times New Roman" panose="02020603050405020304" pitchFamily="18" charset="0"/>
              </a:rPr>
              <a:t>status</a:t>
            </a:r>
          </a:p>
          <a:p>
            <a:pPr lvl="0" eaLnBrk="0" hangingPunct="0"/>
            <a:endParaRPr lang="en-US" altLang="en-US" sz="11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a:solidFill>
                  <a:srgbClr val="C00000"/>
                </a:solidFill>
                <a:latin typeface="Times New Roman" panose="02020603050405020304" pitchFamily="18" charset="0"/>
                <a:cs typeface="Times New Roman" panose="02020603050405020304" pitchFamily="18" charset="0"/>
              </a:rPr>
              <a:t>alias.unstage</a:t>
            </a:r>
            <a:r>
              <a:rPr lang="en-US" altLang="en-US" sz="1100" dirty="0">
                <a:solidFill>
                  <a:srgbClr val="C00000"/>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‘reset </a:t>
            </a:r>
            <a:r>
              <a:rPr lang="en-US" altLang="en-US" sz="1100" dirty="0">
                <a:solidFill>
                  <a:schemeClr val="tx1"/>
                </a:solidFill>
                <a:latin typeface="Times New Roman" panose="02020603050405020304" pitchFamily="18" charset="0"/>
                <a:cs typeface="Times New Roman" panose="02020603050405020304" pitchFamily="18" charset="0"/>
              </a:rPr>
              <a:t>HEAD </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remove from index</a:t>
            </a:r>
          </a:p>
          <a:p>
            <a:pPr lvl="0" eaLnBrk="0" hangingPunct="0"/>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a:solidFill>
                  <a:schemeClr val="tx1"/>
                </a:solidFill>
                <a:latin typeface="Times New Roman" panose="02020603050405020304" pitchFamily="18" charset="0"/>
                <a:cs typeface="Times New Roman" panose="02020603050405020304" pitchFamily="18" charset="0"/>
              </a:rPr>
              <a:t>e</a:t>
            </a:r>
            <a:r>
              <a:rPr lang="en-US" altLang="en-US" sz="1100" dirty="0" smtClean="0">
                <a:solidFill>
                  <a:schemeClr val="tx1"/>
                </a:solidFill>
                <a:latin typeface="Times New Roman" panose="02020603050405020304" pitchFamily="18" charset="0"/>
                <a:cs typeface="Times New Roman" panose="02020603050405020304" pitchFamily="18" charset="0"/>
              </a:rPr>
              <a:t>cho “D” &gt; d.txt; </a:t>
            </a:r>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add .</a:t>
            </a: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status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d.txt staged (added to index)</a:t>
            </a: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a:solidFill>
                  <a:srgbClr val="C00000"/>
                </a:solidFill>
                <a:latin typeface="Times New Roman" panose="02020603050405020304" pitchFamily="18" charset="0"/>
                <a:cs typeface="Times New Roman" panose="02020603050405020304" pitchFamily="18" charset="0"/>
              </a:rPr>
              <a:t>unstage</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d.txt</a:t>
            </a: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status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d.txt untracked </a:t>
            </a: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reset HEAD </a:t>
            </a:r>
            <a:r>
              <a:rPr lang="en-US" altLang="en-US" sz="1100" dirty="0" smtClean="0">
                <a:solidFill>
                  <a:schemeClr val="tx1"/>
                </a:solidFill>
                <a:latin typeface="Times New Roman" panose="02020603050405020304" pitchFamily="18" charset="0"/>
                <a:cs typeface="Times New Roman" panose="02020603050405020304" pitchFamily="18" charset="0"/>
              </a:rPr>
              <a:t>– d.txt</a:t>
            </a:r>
          </a:p>
          <a:p>
            <a:pPr lvl="0" eaLnBrk="0" hangingPunct="0"/>
            <a:endParaRPr lang="en-US" altLang="en-US" sz="11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a:solidFill>
                  <a:schemeClr val="tx1"/>
                </a:solidFill>
                <a:latin typeface="Times New Roman" panose="02020603050405020304" pitchFamily="18" charset="0"/>
                <a:cs typeface="Times New Roman" panose="02020603050405020304" pitchFamily="18" charset="0"/>
              </a:rPr>
              <a:t>alias.</a:t>
            </a:r>
            <a:r>
              <a:rPr lang="en-US" altLang="en-US" sz="1100" dirty="0" err="1">
                <a:solidFill>
                  <a:srgbClr val="C00000"/>
                </a:solidFill>
                <a:latin typeface="Times New Roman" panose="02020603050405020304" pitchFamily="18" charset="0"/>
                <a:cs typeface="Times New Roman" panose="02020603050405020304" pitchFamily="18" charset="0"/>
              </a:rPr>
              <a:t>last</a:t>
            </a:r>
            <a:r>
              <a:rPr lang="en-US" altLang="en-US" sz="1100" dirty="0">
                <a:solidFill>
                  <a:schemeClr val="tx1"/>
                </a:solidFill>
                <a:latin typeface="Times New Roman" panose="02020603050405020304" pitchFamily="18" charset="0"/>
                <a:cs typeface="Times New Roman" panose="02020603050405020304" pitchFamily="18" charset="0"/>
              </a:rPr>
              <a:t> 'log -1 </a:t>
            </a:r>
            <a:r>
              <a:rPr lang="en-US" altLang="en-US" sz="1100" dirty="0" smtClean="0">
                <a:solidFill>
                  <a:schemeClr val="tx1"/>
                </a:solidFill>
                <a:latin typeface="Times New Roman" panose="02020603050405020304" pitchFamily="18" charset="0"/>
                <a:cs typeface="Times New Roman" panose="02020603050405020304" pitchFamily="18" charset="0"/>
              </a:rPr>
              <a:t>HEAD‘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show last commit</a:t>
            </a: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rgbClr val="C00000"/>
                </a:solidFill>
                <a:latin typeface="Times New Roman" panose="02020603050405020304" pitchFamily="18" charset="0"/>
                <a:cs typeface="Times New Roman" panose="02020603050405020304" pitchFamily="18" charset="0"/>
              </a:rPr>
              <a:t>last </a:t>
            </a:r>
          </a:p>
          <a:p>
            <a:pPr lvl="0" eaLnBrk="0" hangingPunct="0"/>
            <a:endParaRPr lang="en-US" altLang="en-US" sz="11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a:solidFill>
                  <a:schemeClr val="tx1"/>
                </a:solidFill>
                <a:latin typeface="Times New Roman" panose="02020603050405020304" pitchFamily="18" charset="0"/>
                <a:cs typeface="Times New Roman" panose="02020603050405020304" pitchFamily="18" charset="0"/>
              </a:rPr>
              <a:t>alias.</a:t>
            </a:r>
            <a:r>
              <a:rPr lang="en-US" altLang="en-US" sz="1100" dirty="0" err="1">
                <a:solidFill>
                  <a:srgbClr val="C00000"/>
                </a:solidFill>
                <a:latin typeface="Times New Roman" panose="02020603050405020304" pitchFamily="18" charset="0"/>
                <a:cs typeface="Times New Roman" panose="02020603050405020304" pitchFamily="18" charset="0"/>
              </a:rPr>
              <a:t>visual</a:t>
            </a:r>
            <a:r>
              <a:rPr lang="en-US" altLang="en-US" sz="1100" dirty="0">
                <a:solidFill>
                  <a:srgbClr val="C00000"/>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smtClean="0">
                <a:solidFill>
                  <a:schemeClr val="tx1"/>
                </a:solidFill>
                <a:latin typeface="Times New Roman" panose="02020603050405020304" pitchFamily="18" charset="0"/>
                <a:cs typeface="Times New Roman" panose="02020603050405020304" pitchFamily="18" charset="0"/>
              </a:rPr>
              <a:t>gitk</a:t>
            </a:r>
            <a:r>
              <a:rPr lang="en-US" altLang="en-US" sz="1100" dirty="0" smtClean="0">
                <a:solidFill>
                  <a:schemeClr val="tx1"/>
                </a:solidFill>
                <a:latin typeface="Times New Roman" panose="02020603050405020304" pitchFamily="18" charset="0"/>
                <a:cs typeface="Times New Roman" panose="02020603050405020304" pitchFamily="18" charset="0"/>
              </a:rPr>
              <a:t>‘</a:t>
            </a: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rgbClr val="C00000"/>
                </a:solidFill>
                <a:latin typeface="Times New Roman" panose="02020603050405020304" pitchFamily="18" charset="0"/>
                <a:cs typeface="Times New Roman" panose="02020603050405020304" pitchFamily="18" charset="0"/>
              </a:rPr>
              <a:t>visual</a:t>
            </a:r>
          </a:p>
          <a:p>
            <a:pPr lvl="0" eaLnBrk="0" hangingPunct="0"/>
            <a:endParaRPr lang="en-US" altLang="en-US" sz="1100" dirty="0">
              <a:solidFill>
                <a:srgbClr val="C00000"/>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smtClean="0">
                <a:solidFill>
                  <a:schemeClr val="tx1"/>
                </a:solidFill>
                <a:latin typeface="Times New Roman" panose="02020603050405020304" pitchFamily="18" charset="0"/>
                <a:cs typeface="Times New Roman" panose="02020603050405020304" pitchFamily="18" charset="0"/>
              </a:rPr>
              <a:t>alias.lg</a:t>
            </a:r>
            <a:r>
              <a:rPr lang="en-US" altLang="en-US" sz="1100" dirty="0" smtClean="0">
                <a:solidFill>
                  <a:schemeClr val="tx1"/>
                </a:solidFill>
                <a:latin typeface="Times New Roman" panose="02020603050405020304" pitchFamily="18" charset="0"/>
                <a:cs typeface="Times New Roman" panose="02020603050405020304" pitchFamily="18" charset="0"/>
              </a:rPr>
              <a:t> ‘log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--decorate --graph </a:t>
            </a:r>
            <a:r>
              <a:rPr lang="en-US" altLang="en-US" sz="1100" dirty="0" smtClean="0">
                <a:solidFill>
                  <a:schemeClr val="tx1"/>
                </a:solidFill>
                <a:latin typeface="Times New Roman" panose="02020603050405020304" pitchFamily="18" charset="0"/>
                <a:cs typeface="Times New Roman" panose="02020603050405020304" pitchFamily="18" charset="0"/>
              </a:rPr>
              <a:t>--all’</a:t>
            </a: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smtClean="0">
                <a:solidFill>
                  <a:schemeClr val="tx1"/>
                </a:solidFill>
                <a:latin typeface="Times New Roman" panose="02020603050405020304" pitchFamily="18" charset="0"/>
                <a:cs typeface="Times New Roman" panose="02020603050405020304" pitchFamily="18" charset="0"/>
              </a:rPr>
              <a:t>alias.changed</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‘show </a:t>
            </a:r>
            <a:r>
              <a:rPr lang="en-US" altLang="en-US" sz="1100" dirty="0">
                <a:solidFill>
                  <a:schemeClr val="tx1"/>
                </a:solidFill>
                <a:latin typeface="Times New Roman" panose="02020603050405020304" pitchFamily="18" charset="0"/>
                <a:cs typeface="Times New Roman" panose="02020603050405020304" pitchFamily="18" charset="0"/>
              </a:rPr>
              <a:t>--pretty="format:" --</a:t>
            </a:r>
            <a:r>
              <a:rPr lang="en-US" altLang="en-US" sz="1100" dirty="0" smtClean="0">
                <a:solidFill>
                  <a:schemeClr val="tx1"/>
                </a:solidFill>
                <a:latin typeface="Times New Roman" panose="02020603050405020304" pitchFamily="18" charset="0"/>
                <a:cs typeface="Times New Roman" panose="02020603050405020304" pitchFamily="18" charset="0"/>
              </a:rPr>
              <a:t>name-only’</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65091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Backup</a:t>
            </a:r>
          </a:p>
        </p:txBody>
      </p:sp>
      <p:pic>
        <p:nvPicPr>
          <p:cNvPr id="18" name="Picture 17"/>
          <p:cNvPicPr>
            <a:picLocks noChangeAspect="1"/>
          </p:cNvPicPr>
          <p:nvPr/>
        </p:nvPicPr>
        <p:blipFill>
          <a:blip r:embed="rId2"/>
          <a:stretch>
            <a:fillRect/>
          </a:stretch>
        </p:blipFill>
        <p:spPr>
          <a:xfrm>
            <a:off x="2352675" y="2209800"/>
            <a:ext cx="4438650" cy="2438400"/>
          </a:xfrm>
          <a:prstGeom prst="rect">
            <a:avLst/>
          </a:prstGeom>
        </p:spPr>
      </p:pic>
      <p:sp>
        <p:nvSpPr>
          <p:cNvPr id="20" name="Cloud Callout 19"/>
          <p:cNvSpPr/>
          <p:nvPr/>
        </p:nvSpPr>
        <p:spPr bwMode="auto">
          <a:xfrm>
            <a:off x="5285510" y="4551219"/>
            <a:ext cx="3332018" cy="928254"/>
          </a:xfrm>
          <a:prstGeom prst="cloudCallout">
            <a:avLst>
              <a:gd name="adj1" fmla="val -71212"/>
              <a:gd name="adj2" fmla="val -154890"/>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Project with its sources should be </a:t>
            </a:r>
            <a:r>
              <a:rPr kumimoji="0" lang="en-US" sz="11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copied to </a:t>
            </a:r>
            <a:r>
              <a:rPr lang="en-US" sz="1100" dirty="0" smtClean="0">
                <a:ln w="0"/>
                <a:solidFill>
                  <a:srgbClr val="FF0000"/>
                </a:solidFill>
                <a:effectLst>
                  <a:outerShdw blurRad="38100" dist="19050" dir="2700000" algn="tl" rotWithShape="0">
                    <a:schemeClr val="dk1">
                      <a:alpha val="40000"/>
                    </a:schemeClr>
                  </a:outerShdw>
                </a:effectLst>
                <a:latin typeface="Arial" pitchFamily="34" charset="0"/>
              </a:rPr>
              <a:t>different folder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(preferable to different disk)</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928043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a:solidFill>
                  <a:srgbClr val="0070C0"/>
                </a:solidFill>
                <a:effectLst>
                  <a:outerShdw blurRad="38100" dist="38100" dir="2700000" algn="tl">
                    <a:srgbClr val="000000">
                      <a:alpha val="43137"/>
                    </a:srgbClr>
                  </a:outerShdw>
                </a:effectLst>
                <a:latin typeface="Arial" charset="0"/>
                <a:cs typeface="Arial" charset="0"/>
              </a:rPr>
              <a:t>8</a:t>
            </a:r>
            <a:r>
              <a:rPr lang="en-US" b="1" dirty="0" smtClean="0">
                <a:solidFill>
                  <a:srgbClr val="0070C0"/>
                </a:solidFill>
                <a:effectLst>
                  <a:outerShdw blurRad="38100" dist="38100" dir="2700000" algn="tl">
                    <a:srgbClr val="000000">
                      <a:alpha val="43137"/>
                    </a:srgbClr>
                  </a:outerShdw>
                </a:effectLst>
                <a:latin typeface="Arial" charset="0"/>
                <a:cs typeface="Arial" charset="0"/>
              </a:rPr>
              <a:t>: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237981" y="1070100"/>
            <a:ext cx="4805074" cy="1785104"/>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“B"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“B“</a:t>
            </a:r>
            <a:endParaRPr lang="en-US" altLang="en-US" sz="1000" dirty="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examine what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specific snapshot </a:t>
            </a:r>
            <a:r>
              <a:rPr lang="en-US" sz="1000" dirty="0">
                <a:solidFill>
                  <a:schemeClr val="bg1">
                    <a:lumMod val="50000"/>
                  </a:schemeClr>
                </a:solidFill>
                <a:latin typeface="Times New Roman" panose="02020603050405020304" pitchFamily="18" charset="0"/>
                <a:cs typeface="Times New Roman" panose="02020603050405020304" pitchFamily="18" charset="0"/>
              </a:rPr>
              <a:t>looks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like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cat-file -p </a:t>
            </a:r>
            <a:r>
              <a:rPr lang="en-US" altLang="en-US" sz="1000" dirty="0" smtClean="0">
                <a:solidFill>
                  <a:schemeClr val="tx1"/>
                </a:solidFill>
                <a:latin typeface="Times New Roman" panose="02020603050405020304" pitchFamily="18" charset="0"/>
                <a:cs typeface="Times New Roman" panose="02020603050405020304" pitchFamily="18" charset="0"/>
              </a:rPr>
              <a:t>HEAD</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ls-tree -r </a:t>
            </a:r>
            <a:r>
              <a:rPr lang="en-US" altLang="en-US" sz="1000" dirty="0" smtClean="0">
                <a:solidFill>
                  <a:schemeClr val="tx1"/>
                </a:solidFill>
                <a:latin typeface="Times New Roman" panose="02020603050405020304" pitchFamily="18" charset="0"/>
                <a:cs typeface="Times New Roman" panose="02020603050405020304" pitchFamily="18" charset="0"/>
              </a:rPr>
              <a:t>HEAD</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ls-files -s</a:t>
            </a:r>
          </a:p>
          <a:p>
            <a:endParaRPr lang="en-US" altLang="en-US" sz="10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5102369" y="1070100"/>
            <a:ext cx="3857625" cy="1990725"/>
          </a:xfrm>
          <a:prstGeom prst="rect">
            <a:avLst/>
          </a:prstGeom>
        </p:spPr>
      </p:pic>
      <p:pic>
        <p:nvPicPr>
          <p:cNvPr id="5" name="Picture 4"/>
          <p:cNvPicPr>
            <a:picLocks noChangeAspect="1"/>
          </p:cNvPicPr>
          <p:nvPr/>
        </p:nvPicPr>
        <p:blipFill>
          <a:blip r:embed="rId3"/>
          <a:stretch>
            <a:fillRect/>
          </a:stretch>
        </p:blipFill>
        <p:spPr>
          <a:xfrm>
            <a:off x="5102368" y="3232871"/>
            <a:ext cx="3857625" cy="2137767"/>
          </a:xfrm>
          <a:prstGeom prst="rect">
            <a:avLst/>
          </a:prstGeom>
        </p:spPr>
      </p:pic>
    </p:spTree>
    <p:extLst>
      <p:ext uri="{BB962C8B-B14F-4D97-AF65-F5344CB8AC3E}">
        <p14:creationId xmlns:p14="http://schemas.microsoft.com/office/powerpoint/2010/main" val="34647529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a:solidFill>
                  <a:srgbClr val="0070C0"/>
                </a:solidFill>
                <a:effectLst>
                  <a:outerShdw blurRad="38100" dist="38100" dir="2700000" algn="tl">
                    <a:srgbClr val="000000">
                      <a:alpha val="43137"/>
                    </a:srgbClr>
                  </a:outerShdw>
                </a:effectLst>
                <a:latin typeface="Arial" charset="0"/>
                <a:cs typeface="Arial" charset="0"/>
              </a:rPr>
              <a:t>8</a:t>
            </a:r>
            <a:r>
              <a:rPr lang="en-US" b="1" dirty="0" smtClean="0">
                <a:solidFill>
                  <a:srgbClr val="0070C0"/>
                </a:solidFill>
                <a:effectLst>
                  <a:outerShdw blurRad="38100" dist="38100" dir="2700000" algn="tl">
                    <a:srgbClr val="000000">
                      <a:alpha val="43137"/>
                    </a:srgbClr>
                  </a:outerShdw>
                </a:effectLst>
                <a:latin typeface="Arial" charset="0"/>
                <a:cs typeface="Arial" charset="0"/>
              </a:rPr>
              <a:t>: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82563" y="1105333"/>
            <a:ext cx="2694388" cy="2413722"/>
          </a:xfrm>
          <a:prstGeom prst="rect">
            <a:avLst/>
          </a:prstGeom>
        </p:spPr>
      </p:pic>
      <p:pic>
        <p:nvPicPr>
          <p:cNvPr id="7" name="Picture 6"/>
          <p:cNvPicPr>
            <a:picLocks noChangeAspect="1"/>
          </p:cNvPicPr>
          <p:nvPr/>
        </p:nvPicPr>
        <p:blipFill>
          <a:blip r:embed="rId3"/>
          <a:stretch>
            <a:fillRect/>
          </a:stretch>
        </p:blipFill>
        <p:spPr>
          <a:xfrm>
            <a:off x="2947988" y="1105333"/>
            <a:ext cx="2854768" cy="2413722"/>
          </a:xfrm>
          <a:prstGeom prst="rect">
            <a:avLst/>
          </a:prstGeom>
        </p:spPr>
      </p:pic>
      <p:pic>
        <p:nvPicPr>
          <p:cNvPr id="8" name="Picture 7"/>
          <p:cNvPicPr>
            <a:picLocks noChangeAspect="1"/>
          </p:cNvPicPr>
          <p:nvPr/>
        </p:nvPicPr>
        <p:blipFill>
          <a:blip r:embed="rId4"/>
          <a:stretch>
            <a:fillRect/>
          </a:stretch>
        </p:blipFill>
        <p:spPr>
          <a:xfrm>
            <a:off x="5873793" y="1105333"/>
            <a:ext cx="2803894" cy="2416080"/>
          </a:xfrm>
          <a:prstGeom prst="rect">
            <a:avLst/>
          </a:prstGeom>
        </p:spPr>
      </p:pic>
      <p:pic>
        <p:nvPicPr>
          <p:cNvPr id="9" name="Picture 8"/>
          <p:cNvPicPr>
            <a:picLocks noChangeAspect="1"/>
          </p:cNvPicPr>
          <p:nvPr/>
        </p:nvPicPr>
        <p:blipFill>
          <a:blip r:embed="rId5"/>
          <a:stretch>
            <a:fillRect/>
          </a:stretch>
        </p:blipFill>
        <p:spPr>
          <a:xfrm>
            <a:off x="131657" y="3715760"/>
            <a:ext cx="2689354" cy="2321102"/>
          </a:xfrm>
          <a:prstGeom prst="rect">
            <a:avLst/>
          </a:prstGeom>
        </p:spPr>
      </p:pic>
      <p:pic>
        <p:nvPicPr>
          <p:cNvPr id="16" name="Picture 15"/>
          <p:cNvPicPr>
            <a:picLocks noChangeAspect="1"/>
          </p:cNvPicPr>
          <p:nvPr/>
        </p:nvPicPr>
        <p:blipFill>
          <a:blip r:embed="rId6"/>
          <a:stretch>
            <a:fillRect/>
          </a:stretch>
        </p:blipFill>
        <p:spPr>
          <a:xfrm>
            <a:off x="2947988" y="3704880"/>
            <a:ext cx="2799362" cy="2397814"/>
          </a:xfrm>
          <a:prstGeom prst="rect">
            <a:avLst/>
          </a:prstGeom>
        </p:spPr>
      </p:pic>
      <p:pic>
        <p:nvPicPr>
          <p:cNvPr id="17" name="Picture 16"/>
          <p:cNvPicPr>
            <a:picLocks noChangeAspect="1"/>
          </p:cNvPicPr>
          <p:nvPr/>
        </p:nvPicPr>
        <p:blipFill>
          <a:blip r:embed="rId7"/>
          <a:stretch>
            <a:fillRect/>
          </a:stretch>
        </p:blipFill>
        <p:spPr>
          <a:xfrm>
            <a:off x="5874327" y="3677404"/>
            <a:ext cx="2803360" cy="2474014"/>
          </a:xfrm>
          <a:prstGeom prst="rect">
            <a:avLst/>
          </a:prstGeom>
        </p:spPr>
      </p:pic>
    </p:spTree>
    <p:extLst>
      <p:ext uri="{BB962C8B-B14F-4D97-AF65-F5344CB8AC3E}">
        <p14:creationId xmlns:p14="http://schemas.microsoft.com/office/powerpoint/2010/main" val="26165451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a:solidFill>
                  <a:srgbClr val="0070C0"/>
                </a:solidFill>
                <a:effectLst>
                  <a:outerShdw blurRad="38100" dist="38100" dir="2700000" algn="tl">
                    <a:srgbClr val="000000">
                      <a:alpha val="43137"/>
                    </a:srgbClr>
                  </a:outerShdw>
                </a:effectLst>
                <a:latin typeface="Arial" charset="0"/>
                <a:cs typeface="Arial" charset="0"/>
              </a:rPr>
              <a:t>8</a:t>
            </a:r>
            <a:r>
              <a:rPr lang="en-US" b="1" dirty="0" smtClean="0">
                <a:solidFill>
                  <a:srgbClr val="0070C0"/>
                </a:solidFill>
                <a:effectLst>
                  <a:outerShdw blurRad="38100" dist="38100" dir="2700000" algn="tl">
                    <a:srgbClr val="000000">
                      <a:alpha val="43137"/>
                    </a:srgbClr>
                  </a:outerShdw>
                </a:effectLst>
                <a:latin typeface="Arial" charset="0"/>
                <a:cs typeface="Arial" charset="0"/>
              </a:rPr>
              <a:t>: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316922" y="1049770"/>
            <a:ext cx="3078153" cy="2506373"/>
          </a:xfrm>
          <a:prstGeom prst="rect">
            <a:avLst/>
          </a:prstGeom>
        </p:spPr>
      </p:pic>
      <p:pic>
        <p:nvPicPr>
          <p:cNvPr id="3" name="Picture 2"/>
          <p:cNvPicPr>
            <a:picLocks noChangeAspect="1"/>
          </p:cNvPicPr>
          <p:nvPr/>
        </p:nvPicPr>
        <p:blipFill>
          <a:blip r:embed="rId3"/>
          <a:stretch>
            <a:fillRect/>
          </a:stretch>
        </p:blipFill>
        <p:spPr>
          <a:xfrm>
            <a:off x="5432281" y="968375"/>
            <a:ext cx="3114740" cy="2669165"/>
          </a:xfrm>
          <a:prstGeom prst="rect">
            <a:avLst/>
          </a:prstGeom>
        </p:spPr>
      </p:pic>
      <p:pic>
        <p:nvPicPr>
          <p:cNvPr id="4" name="Picture 3"/>
          <p:cNvPicPr>
            <a:picLocks noChangeAspect="1"/>
          </p:cNvPicPr>
          <p:nvPr/>
        </p:nvPicPr>
        <p:blipFill>
          <a:blip r:embed="rId4"/>
          <a:stretch>
            <a:fillRect/>
          </a:stretch>
        </p:blipFill>
        <p:spPr>
          <a:xfrm>
            <a:off x="316922" y="3812740"/>
            <a:ext cx="2938896" cy="2610968"/>
          </a:xfrm>
          <a:prstGeom prst="rect">
            <a:avLst/>
          </a:prstGeom>
        </p:spPr>
      </p:pic>
      <p:pic>
        <p:nvPicPr>
          <p:cNvPr id="5" name="Picture 4"/>
          <p:cNvPicPr>
            <a:picLocks noChangeAspect="1"/>
          </p:cNvPicPr>
          <p:nvPr/>
        </p:nvPicPr>
        <p:blipFill>
          <a:blip r:embed="rId5"/>
          <a:stretch>
            <a:fillRect/>
          </a:stretch>
        </p:blipFill>
        <p:spPr>
          <a:xfrm>
            <a:off x="5432281" y="3812740"/>
            <a:ext cx="3114740" cy="2744455"/>
          </a:xfrm>
          <a:prstGeom prst="rect">
            <a:avLst/>
          </a:prstGeom>
        </p:spPr>
      </p:pic>
    </p:spTree>
    <p:extLst>
      <p:ext uri="{BB962C8B-B14F-4D97-AF65-F5344CB8AC3E}">
        <p14:creationId xmlns:p14="http://schemas.microsoft.com/office/powerpoint/2010/main" val="6556171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a:solidFill>
                  <a:srgbClr val="0070C0"/>
                </a:solidFill>
                <a:effectLst>
                  <a:outerShdw blurRad="38100" dist="38100" dir="2700000" algn="tl">
                    <a:srgbClr val="000000">
                      <a:alpha val="43137"/>
                    </a:srgbClr>
                  </a:outerShdw>
                </a:effectLst>
                <a:latin typeface="Arial" charset="0"/>
                <a:cs typeface="Arial" charset="0"/>
              </a:rPr>
              <a:t>8</a:t>
            </a:r>
            <a:r>
              <a:rPr lang="en-US" b="1" dirty="0" smtClean="0">
                <a:solidFill>
                  <a:srgbClr val="0070C0"/>
                </a:solidFill>
                <a:effectLst>
                  <a:outerShdw blurRad="38100" dist="38100" dir="2700000" algn="tl">
                    <a:srgbClr val="000000">
                      <a:alpha val="43137"/>
                    </a:srgbClr>
                  </a:outerShdw>
                </a:effectLst>
                <a:latin typeface="Arial" charset="0"/>
                <a:cs typeface="Arial" charset="0"/>
              </a:rPr>
              <a:t>: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381458" y="959123"/>
            <a:ext cx="3143280" cy="2719221"/>
          </a:xfrm>
          <a:prstGeom prst="rect">
            <a:avLst/>
          </a:prstGeom>
        </p:spPr>
      </p:pic>
      <p:pic>
        <p:nvPicPr>
          <p:cNvPr id="7" name="Picture 6"/>
          <p:cNvPicPr>
            <a:picLocks noChangeAspect="1"/>
          </p:cNvPicPr>
          <p:nvPr/>
        </p:nvPicPr>
        <p:blipFill>
          <a:blip r:embed="rId3"/>
          <a:stretch>
            <a:fillRect/>
          </a:stretch>
        </p:blipFill>
        <p:spPr>
          <a:xfrm>
            <a:off x="5670459" y="698023"/>
            <a:ext cx="3344741" cy="2853685"/>
          </a:xfrm>
          <a:prstGeom prst="rect">
            <a:avLst/>
          </a:prstGeom>
        </p:spPr>
      </p:pic>
      <p:sp>
        <p:nvSpPr>
          <p:cNvPr id="12" name="Line Callout 1 11"/>
          <p:cNvSpPr/>
          <p:nvPr/>
        </p:nvSpPr>
        <p:spPr bwMode="auto">
          <a:xfrm>
            <a:off x="2603225" y="968375"/>
            <a:ext cx="2986880" cy="1170603"/>
          </a:xfrm>
          <a:prstGeom prst="borderCallout1">
            <a:avLst>
              <a:gd name="adj1" fmla="val 45836"/>
              <a:gd name="adj2" fmla="val -2411"/>
              <a:gd name="adj3" fmla="val 116652"/>
              <a:gd name="adj4" fmla="val -115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err="1" smtClean="0">
                <a:solidFill>
                  <a:srgbClr val="FF0000"/>
                </a:solidFill>
                <a:latin typeface="Times New Roman" panose="02020603050405020304" pitchFamily="18" charset="0"/>
                <a:cs typeface="Times New Roman" panose="02020603050405020304" pitchFamily="18" charset="0"/>
              </a:rPr>
              <a:t>git</a:t>
            </a:r>
            <a:r>
              <a:rPr lang="en-US" sz="1100" dirty="0" smtClean="0">
                <a:solidFill>
                  <a:srgbClr val="FF000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reset --mixed HEAD </a:t>
            </a:r>
            <a:r>
              <a:rPr lang="en-US" sz="1100" dirty="0" smtClean="0">
                <a:solidFill>
                  <a:srgbClr val="FF0000"/>
                </a:solidFill>
                <a:latin typeface="Times New Roman" panose="02020603050405020304" pitchFamily="18" charset="0"/>
                <a:cs typeface="Times New Roman" panose="02020603050405020304" pitchFamily="18" charset="0"/>
              </a:rPr>
              <a:t>file.txt</a:t>
            </a:r>
          </a:p>
          <a:p>
            <a:pPr lvl="0" algn="just"/>
            <a:endParaRPr lang="en-US" sz="1100" dirty="0">
              <a:solidFill>
                <a:schemeClr val="tx1"/>
              </a:solidFill>
              <a:latin typeface="Times New Roman" panose="02020603050405020304" pitchFamily="18" charset="0"/>
              <a:cs typeface="Times New Roman" panose="02020603050405020304" pitchFamily="18" charset="0"/>
            </a:endParaRPr>
          </a:p>
          <a:p>
            <a:pPr lvl="0" algn="just"/>
            <a:r>
              <a:rPr lang="en-US" sz="1100" dirty="0">
                <a:solidFill>
                  <a:schemeClr val="tx1"/>
                </a:solidFill>
                <a:latin typeface="Times New Roman" panose="02020603050405020304" pitchFamily="18" charset="0"/>
                <a:cs typeface="Times New Roman" panose="02020603050405020304" pitchFamily="18" charset="0"/>
              </a:rPr>
              <a:t>This has the practical effect of unstaging the file. If we look at the diagram for that command and think about what </a:t>
            </a:r>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add does, they are exact </a:t>
            </a:r>
            <a:r>
              <a:rPr lang="en-US" sz="1100" dirty="0" smtClean="0">
                <a:solidFill>
                  <a:schemeClr val="tx1"/>
                </a:solidFill>
                <a:latin typeface="Times New Roman" panose="02020603050405020304" pitchFamily="18" charset="0"/>
                <a:cs typeface="Times New Roman" panose="02020603050405020304" pitchFamily="18" charset="0"/>
              </a:rPr>
              <a:t>opposites</a:t>
            </a:r>
            <a:endParaRPr 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381458" y="3827555"/>
            <a:ext cx="3143280" cy="2654326"/>
          </a:xfrm>
          <a:prstGeom prst="rect">
            <a:avLst/>
          </a:prstGeom>
        </p:spPr>
      </p:pic>
      <p:pic>
        <p:nvPicPr>
          <p:cNvPr id="15" name="Picture 14"/>
          <p:cNvPicPr>
            <a:picLocks noChangeAspect="1"/>
          </p:cNvPicPr>
          <p:nvPr/>
        </p:nvPicPr>
        <p:blipFill>
          <a:blip r:embed="rId5"/>
          <a:stretch>
            <a:fillRect/>
          </a:stretch>
        </p:blipFill>
        <p:spPr>
          <a:xfrm>
            <a:off x="5660444" y="3827555"/>
            <a:ext cx="3354756" cy="2984091"/>
          </a:xfrm>
          <a:prstGeom prst="rect">
            <a:avLst/>
          </a:prstGeom>
        </p:spPr>
      </p:pic>
    </p:spTree>
    <p:extLst>
      <p:ext uri="{BB962C8B-B14F-4D97-AF65-F5344CB8AC3E}">
        <p14:creationId xmlns:p14="http://schemas.microsoft.com/office/powerpoint/2010/main" val="8994172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9:  Squashing</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3" name="Picture 12"/>
          <p:cNvPicPr>
            <a:picLocks noChangeAspect="1"/>
          </p:cNvPicPr>
          <p:nvPr/>
        </p:nvPicPr>
        <p:blipFill>
          <a:blip r:embed="rId2"/>
          <a:stretch>
            <a:fillRect/>
          </a:stretch>
        </p:blipFill>
        <p:spPr>
          <a:xfrm>
            <a:off x="167141" y="956972"/>
            <a:ext cx="3154397" cy="2663714"/>
          </a:xfrm>
          <a:prstGeom prst="rect">
            <a:avLst/>
          </a:prstGeom>
        </p:spPr>
      </p:pic>
      <p:pic>
        <p:nvPicPr>
          <p:cNvPr id="15" name="Picture 14"/>
          <p:cNvPicPr>
            <a:picLocks noChangeAspect="1"/>
          </p:cNvPicPr>
          <p:nvPr/>
        </p:nvPicPr>
        <p:blipFill>
          <a:blip r:embed="rId3"/>
          <a:stretch>
            <a:fillRect/>
          </a:stretch>
        </p:blipFill>
        <p:spPr>
          <a:xfrm>
            <a:off x="3283601" y="1423982"/>
            <a:ext cx="2877932" cy="2559951"/>
          </a:xfrm>
          <a:prstGeom prst="rect">
            <a:avLst/>
          </a:prstGeom>
        </p:spPr>
      </p:pic>
      <p:pic>
        <p:nvPicPr>
          <p:cNvPr id="2" name="Picture 1"/>
          <p:cNvPicPr>
            <a:picLocks noChangeAspect="1"/>
          </p:cNvPicPr>
          <p:nvPr/>
        </p:nvPicPr>
        <p:blipFill>
          <a:blip r:embed="rId4"/>
          <a:stretch>
            <a:fillRect/>
          </a:stretch>
        </p:blipFill>
        <p:spPr>
          <a:xfrm>
            <a:off x="6161533" y="2102338"/>
            <a:ext cx="2849473" cy="3199199"/>
          </a:xfrm>
          <a:prstGeom prst="rect">
            <a:avLst/>
          </a:prstGeom>
        </p:spPr>
      </p:pic>
      <p:sp>
        <p:nvSpPr>
          <p:cNvPr id="16" name="Rectangle 15"/>
          <p:cNvSpPr/>
          <p:nvPr/>
        </p:nvSpPr>
        <p:spPr>
          <a:xfrm>
            <a:off x="269243" y="3750183"/>
            <a:ext cx="3052295" cy="2246769"/>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“B"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“B“</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a:t>
            </a:r>
            <a:r>
              <a:rPr lang="en-US" altLang="en-US" sz="1000" dirty="0">
                <a:solidFill>
                  <a:schemeClr val="tx1"/>
                </a:solidFill>
                <a:latin typeface="Times New Roman" panose="02020603050405020304" pitchFamily="18" charset="0"/>
                <a:cs typeface="Times New Roman" panose="02020603050405020304" pitchFamily="18" charset="0"/>
              </a:rPr>
              <a:t>&gt; b.txt;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“C“</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a:t>
            </a:r>
            <a:r>
              <a:rPr lang="en-US" altLang="en-US" sz="1000" dirty="0" err="1">
                <a:solidFill>
                  <a:schemeClr val="tx1"/>
                </a:solidFill>
                <a:latin typeface="Times New Roman" panose="02020603050405020304" pitchFamily="18" charset="0"/>
                <a:cs typeface="Times New Roman" panose="02020603050405020304" pitchFamily="18" charset="0"/>
              </a:rPr>
              <a:t>i</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HEAD~3</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–amend</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--continue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log –</a:t>
            </a:r>
            <a:r>
              <a:rPr lang="en-US" altLang="en-US" sz="1000" dirty="0" err="1" smtClean="0">
                <a:solidFill>
                  <a:schemeClr val="tx1"/>
                </a:solidFill>
                <a:latin typeface="Times New Roman" panose="02020603050405020304" pitchFamily="18" charset="0"/>
                <a:cs typeface="Times New Roman" panose="02020603050405020304" pitchFamily="18" charset="0"/>
              </a:rPr>
              <a:t>oneline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log --pretty=format:"%h %s" HEAD~3..HEAD</a:t>
            </a:r>
          </a:p>
        </p:txBody>
      </p:sp>
    </p:spTree>
    <p:extLst>
      <p:ext uri="{BB962C8B-B14F-4D97-AF65-F5344CB8AC3E}">
        <p14:creationId xmlns:p14="http://schemas.microsoft.com/office/powerpoint/2010/main" val="4837861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182563" y="1302083"/>
            <a:ext cx="3474027" cy="560582"/>
          </a:xfrm>
          <a:prstGeom prst="rect">
            <a:avLst/>
          </a:prstGeom>
        </p:spPr>
      </p:pic>
      <p:pic>
        <p:nvPicPr>
          <p:cNvPr id="5" name="Picture 4"/>
          <p:cNvPicPr>
            <a:picLocks noChangeAspect="1"/>
          </p:cNvPicPr>
          <p:nvPr/>
        </p:nvPicPr>
        <p:blipFill>
          <a:blip r:embed="rId3"/>
          <a:stretch>
            <a:fillRect/>
          </a:stretch>
        </p:blipFill>
        <p:spPr>
          <a:xfrm>
            <a:off x="3681046" y="1307812"/>
            <a:ext cx="5303192" cy="2934290"/>
          </a:xfrm>
          <a:prstGeom prst="rect">
            <a:avLst/>
          </a:prstGeom>
        </p:spPr>
      </p:pic>
      <p:pic>
        <p:nvPicPr>
          <p:cNvPr id="6" name="Picture 5"/>
          <p:cNvPicPr>
            <a:picLocks noChangeAspect="1"/>
          </p:cNvPicPr>
          <p:nvPr/>
        </p:nvPicPr>
        <p:blipFill>
          <a:blip r:embed="rId4"/>
          <a:stretch>
            <a:fillRect/>
          </a:stretch>
        </p:blipFill>
        <p:spPr>
          <a:xfrm>
            <a:off x="3571191" y="4453035"/>
            <a:ext cx="5522902" cy="1805996"/>
          </a:xfrm>
          <a:prstGeom prst="rect">
            <a:avLst/>
          </a:prstGeom>
        </p:spPr>
      </p:pic>
      <p:sp>
        <p:nvSpPr>
          <p:cNvPr id="15" name="Line Callout 1 14"/>
          <p:cNvSpPr/>
          <p:nvPr/>
        </p:nvSpPr>
        <p:spPr bwMode="auto">
          <a:xfrm>
            <a:off x="182563" y="4256427"/>
            <a:ext cx="3378631" cy="393216"/>
          </a:xfrm>
          <a:prstGeom prst="borderCallout1">
            <a:avLst>
              <a:gd name="adj1" fmla="val 106915"/>
              <a:gd name="adj2" fmla="val 92888"/>
              <a:gd name="adj3" fmla="val 199118"/>
              <a:gd name="adj4" fmla="val 10062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If you make some changes and commit again, the next commit stores a pointer to the commit that came immediately before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60856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Line Callout 1 14"/>
          <p:cNvSpPr/>
          <p:nvPr/>
        </p:nvSpPr>
        <p:spPr bwMode="auto">
          <a:xfrm>
            <a:off x="462470" y="1320888"/>
            <a:ext cx="3378631" cy="868129"/>
          </a:xfrm>
          <a:prstGeom prst="borderCallout1">
            <a:avLst>
              <a:gd name="adj1" fmla="val 106915"/>
              <a:gd name="adj2" fmla="val 92888"/>
              <a:gd name="adj3" fmla="val 177255"/>
              <a:gd name="adj4" fmla="val 11242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A branch in Git is simply a </a:t>
            </a:r>
            <a:r>
              <a:rPr lang="en-US" sz="900" dirty="0">
                <a:solidFill>
                  <a:srgbClr val="C00000"/>
                </a:solidFill>
              </a:rPr>
              <a:t>lightweight movable pointer </a:t>
            </a:r>
            <a:r>
              <a:rPr lang="en-US" sz="900" dirty="0"/>
              <a:t>to one of these commits. The </a:t>
            </a:r>
            <a:r>
              <a:rPr lang="en-US" sz="900" dirty="0">
                <a:solidFill>
                  <a:srgbClr val="008000"/>
                </a:solidFill>
              </a:rPr>
              <a:t>default</a:t>
            </a:r>
            <a:r>
              <a:rPr lang="en-US" sz="900" dirty="0"/>
              <a:t> branch name in Git is </a:t>
            </a:r>
            <a:r>
              <a:rPr lang="en-US" sz="900" dirty="0">
                <a:solidFill>
                  <a:srgbClr val="008000"/>
                </a:solidFill>
              </a:rPr>
              <a:t>master</a:t>
            </a:r>
            <a:r>
              <a:rPr lang="en-US" sz="900" dirty="0"/>
              <a:t>. As you start making commits, you’re given a master branch that points to the last commit you made. Every time you commit, it moves forward automatically.</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151785" y="2776395"/>
            <a:ext cx="4460730" cy="2312520"/>
          </a:xfrm>
          <a:prstGeom prst="rect">
            <a:avLst/>
          </a:prstGeom>
        </p:spPr>
      </p:pic>
      <p:sp>
        <p:nvSpPr>
          <p:cNvPr id="13" name="Line Callout 1 12"/>
          <p:cNvSpPr/>
          <p:nvPr/>
        </p:nvSpPr>
        <p:spPr bwMode="auto">
          <a:xfrm>
            <a:off x="5242288" y="1463986"/>
            <a:ext cx="3378631" cy="868129"/>
          </a:xfrm>
          <a:prstGeom prst="borderCallout1">
            <a:avLst>
              <a:gd name="adj1" fmla="val 111703"/>
              <a:gd name="adj2" fmla="val 63979"/>
              <a:gd name="adj3" fmla="val 240293"/>
              <a:gd name="adj4" fmla="val 398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The “</a:t>
            </a:r>
            <a:r>
              <a:rPr lang="en-US" sz="900" dirty="0">
                <a:solidFill>
                  <a:srgbClr val="008000"/>
                </a:solidFill>
              </a:rPr>
              <a:t>master</a:t>
            </a:r>
            <a:r>
              <a:rPr lang="en-US" sz="900" dirty="0"/>
              <a:t>” branch in Git is </a:t>
            </a:r>
            <a:r>
              <a:rPr lang="en-US" sz="900" dirty="0">
                <a:solidFill>
                  <a:srgbClr val="008000"/>
                </a:solidFill>
              </a:rPr>
              <a:t>not a special branch</a:t>
            </a:r>
            <a:r>
              <a:rPr lang="en-US" sz="900" dirty="0"/>
              <a:t>. It is exactly like any other branch. The only reason nearly every repository has one is that the </a:t>
            </a:r>
            <a:r>
              <a:rPr lang="en-US" sz="900" dirty="0" err="1"/>
              <a:t>git</a:t>
            </a:r>
            <a:r>
              <a:rPr lang="en-US" sz="900" dirty="0"/>
              <a:t> init command creates it by </a:t>
            </a:r>
            <a:r>
              <a:rPr lang="en-US" sz="900" dirty="0">
                <a:solidFill>
                  <a:srgbClr val="008000"/>
                </a:solidFill>
              </a:rPr>
              <a:t>default</a:t>
            </a:r>
            <a:r>
              <a:rPr lang="en-US" sz="900" dirty="0"/>
              <a:t> and most people don’t bother to change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5504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415899" y="3820909"/>
            <a:ext cx="4352924" cy="2660120"/>
          </a:xfrm>
          <a:prstGeom prst="rect">
            <a:avLst/>
          </a:prstGeom>
        </p:spPr>
      </p:pic>
      <p:sp>
        <p:nvSpPr>
          <p:cNvPr id="12" name="Line Callout 1 11"/>
          <p:cNvSpPr/>
          <p:nvPr/>
        </p:nvSpPr>
        <p:spPr bwMode="auto">
          <a:xfrm>
            <a:off x="5335523" y="3761868"/>
            <a:ext cx="3378631" cy="1216869"/>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How does Git know what branch you’re currently on? It keeps a special pointer called HEAD. Note that this is a lot different than the concept of HEAD in other VCSs you may be used to, such as Subversion or CVS. In Git, this is a pointer to the local branch you’re currently on. In this case, you’re still on master. The </a:t>
            </a:r>
            <a:r>
              <a:rPr lang="en-US" sz="900" dirty="0" err="1"/>
              <a:t>git</a:t>
            </a:r>
            <a:r>
              <a:rPr lang="en-US" sz="900" dirty="0"/>
              <a:t> branch command only created a new branch – it didn’t switch to that branch.</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306361" y="1227748"/>
            <a:ext cx="4572000" cy="1885950"/>
          </a:xfrm>
          <a:prstGeom prst="rect">
            <a:avLst/>
          </a:prstGeom>
        </p:spPr>
      </p:pic>
      <p:sp>
        <p:nvSpPr>
          <p:cNvPr id="13" name="Line Callout 1 12"/>
          <p:cNvSpPr/>
          <p:nvPr/>
        </p:nvSpPr>
        <p:spPr bwMode="auto">
          <a:xfrm>
            <a:off x="5335522" y="2666941"/>
            <a:ext cx="3378631" cy="621636"/>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50" b="1" dirty="0" err="1" smtClean="0">
                <a:solidFill>
                  <a:srgbClr val="FF0000"/>
                </a:solidFill>
                <a:latin typeface="Times New Roman" panose="02020603050405020304" pitchFamily="18" charset="0"/>
                <a:cs typeface="Times New Roman" panose="02020603050405020304" pitchFamily="18" charset="0"/>
              </a:rPr>
              <a:t>git</a:t>
            </a:r>
            <a:r>
              <a:rPr lang="en-US" sz="1050" b="1" dirty="0" smtClean="0">
                <a:solidFill>
                  <a:srgbClr val="FF0000"/>
                </a:solidFill>
                <a:latin typeface="Times New Roman" panose="02020603050405020304" pitchFamily="18" charset="0"/>
                <a:cs typeface="Times New Roman" panose="02020603050405020304" pitchFamily="18" charset="0"/>
              </a:rPr>
              <a:t> </a:t>
            </a:r>
            <a:r>
              <a:rPr lang="en-US" sz="1050" b="1" dirty="0">
                <a:solidFill>
                  <a:srgbClr val="FF0000"/>
                </a:solidFill>
                <a:latin typeface="Times New Roman" panose="02020603050405020304" pitchFamily="18" charset="0"/>
                <a:cs typeface="Times New Roman" panose="02020603050405020304" pitchFamily="18" charset="0"/>
              </a:rPr>
              <a:t>branch </a:t>
            </a:r>
            <a:r>
              <a:rPr lang="en-US" sz="1050" b="1" dirty="0" smtClean="0">
                <a:solidFill>
                  <a:srgbClr val="FF0000"/>
                </a:solidFill>
                <a:latin typeface="Times New Roman" panose="02020603050405020304" pitchFamily="18" charset="0"/>
                <a:cs typeface="Times New Roman" panose="02020603050405020304" pitchFamily="18" charset="0"/>
              </a:rPr>
              <a:t>testing</a:t>
            </a:r>
          </a:p>
          <a:p>
            <a:pPr lvl="0" algn="just"/>
            <a:r>
              <a:rPr lang="en-US" sz="1050" dirty="0" smtClean="0">
                <a:solidFill>
                  <a:schemeClr val="tx1"/>
                </a:solidFill>
                <a:latin typeface="Times New Roman" panose="02020603050405020304" pitchFamily="18" charset="0"/>
                <a:cs typeface="Times New Roman" panose="02020603050405020304" pitchFamily="18" charset="0"/>
              </a:rPr>
              <a:t>This </a:t>
            </a:r>
            <a:r>
              <a:rPr lang="en-US" sz="1050" dirty="0">
                <a:solidFill>
                  <a:schemeClr val="tx1"/>
                </a:solidFill>
                <a:latin typeface="Times New Roman" panose="02020603050405020304" pitchFamily="18" charset="0"/>
                <a:cs typeface="Times New Roman" panose="02020603050405020304" pitchFamily="18" charset="0"/>
              </a:rPr>
              <a:t>creates a new pointer at the same commit you’re currently on.</a:t>
            </a:r>
          </a:p>
        </p:txBody>
      </p:sp>
    </p:spTree>
    <p:extLst>
      <p:ext uri="{BB962C8B-B14F-4D97-AF65-F5344CB8AC3E}">
        <p14:creationId xmlns:p14="http://schemas.microsoft.com/office/powerpoint/2010/main" val="32048313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67560" y="1189104"/>
            <a:ext cx="4718655" cy="2680909"/>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28209" y="2766868"/>
            <a:ext cx="3378631" cy="589048"/>
          </a:xfrm>
          <a:prstGeom prst="borderCallout1">
            <a:avLst>
              <a:gd name="adj1" fmla="val 53876"/>
              <a:gd name="adj2" fmla="val -1021"/>
              <a:gd name="adj3" fmla="val 42706"/>
              <a:gd name="adj4" fmla="val -1407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b="1" dirty="0" err="1">
                <a:solidFill>
                  <a:srgbClr val="FF0000"/>
                </a:solidFill>
              </a:rPr>
              <a:t>g</a:t>
            </a:r>
            <a:r>
              <a:rPr lang="en-US" sz="900" b="1" dirty="0" err="1" smtClean="0">
                <a:solidFill>
                  <a:srgbClr val="FF0000"/>
                </a:solidFill>
              </a:rPr>
              <a:t>it</a:t>
            </a:r>
            <a:r>
              <a:rPr lang="en-US" sz="900" b="1" dirty="0" smtClean="0">
                <a:solidFill>
                  <a:srgbClr val="FF0000"/>
                </a:solidFill>
              </a:rPr>
              <a:t> checkout testing</a:t>
            </a:r>
          </a:p>
          <a:p>
            <a:pPr lvl="0" algn="just"/>
            <a:r>
              <a:rPr lang="en-US" altLang="en-US" sz="900" dirty="0">
                <a:solidFill>
                  <a:srgbClr val="4E443C"/>
                </a:solidFill>
                <a:latin typeface="Arial" panose="020B0604020202020204" pitchFamily="34" charset="0"/>
                <a:cs typeface="Arial" panose="020B0604020202020204" pitchFamily="34" charset="0"/>
              </a:rPr>
              <a:t>This moves </a:t>
            </a:r>
            <a:r>
              <a:rPr lang="en-US" altLang="en-US" sz="900" dirty="0">
                <a:solidFill>
                  <a:srgbClr val="333333"/>
                </a:solidFill>
                <a:latin typeface="Courier New" panose="02070309020205020404" pitchFamily="49" charset="0"/>
                <a:cs typeface="Courier New" panose="02070309020205020404" pitchFamily="49" charset="0"/>
              </a:rPr>
              <a:t>HEAD</a:t>
            </a:r>
            <a:r>
              <a:rPr lang="en-US" altLang="en-US" sz="900" dirty="0">
                <a:solidFill>
                  <a:srgbClr val="4E443C"/>
                </a:solidFill>
                <a:latin typeface="Arial" panose="020B0604020202020204" pitchFamily="34" charset="0"/>
                <a:cs typeface="Arial" panose="020B0604020202020204" pitchFamily="34" charset="0"/>
              </a:rPr>
              <a:t> to point to the </a:t>
            </a:r>
            <a:r>
              <a:rPr lang="en-US" altLang="en-US" sz="900" dirty="0">
                <a:solidFill>
                  <a:srgbClr val="333333"/>
                </a:solidFill>
                <a:latin typeface="Courier New" panose="02070309020205020404" pitchFamily="49" charset="0"/>
                <a:cs typeface="Courier New" panose="02070309020205020404" pitchFamily="49" charset="0"/>
              </a:rPr>
              <a:t>testing</a:t>
            </a:r>
            <a:r>
              <a:rPr lang="en-US" altLang="en-US" sz="900" dirty="0">
                <a:solidFill>
                  <a:srgbClr val="4E443C"/>
                </a:solidFill>
                <a:latin typeface="Arial" panose="020B0604020202020204" pitchFamily="34" charset="0"/>
                <a:cs typeface="Arial" panose="020B0604020202020204" pitchFamily="34" charset="0"/>
              </a:rPr>
              <a:t> branch</a:t>
            </a:r>
            <a:endParaRPr lang="en-US" sz="900" b="1" dirty="0" smtClean="0">
              <a:solidFill>
                <a:srgbClr val="FF0000"/>
              </a:solidFill>
            </a:endParaRPr>
          </a:p>
          <a:p>
            <a:pPr lvl="0" algn="just"/>
            <a:endParaRPr lang="en-US" sz="900" b="1" dirty="0">
              <a:solidFill>
                <a:srgbClr val="FF000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267560" y="4202113"/>
            <a:ext cx="4916732" cy="2048082"/>
          </a:xfrm>
          <a:prstGeom prst="rect">
            <a:avLst/>
          </a:prstGeom>
        </p:spPr>
      </p:pic>
      <p:sp>
        <p:nvSpPr>
          <p:cNvPr id="15" name="Line Callout 1 14"/>
          <p:cNvSpPr/>
          <p:nvPr/>
        </p:nvSpPr>
        <p:spPr bwMode="auto">
          <a:xfrm>
            <a:off x="5428208" y="4202113"/>
            <a:ext cx="3378631" cy="589048"/>
          </a:xfrm>
          <a:prstGeom prst="borderCallout1">
            <a:avLst>
              <a:gd name="adj1" fmla="val 53876"/>
              <a:gd name="adj2" fmla="val -1021"/>
              <a:gd name="adj3" fmla="val 229782"/>
              <a:gd name="adj4" fmla="val -852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 change’</a:t>
            </a:r>
            <a:endParaRPr lang="en-US" sz="1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90918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600" y="3401673"/>
            <a:ext cx="4948716" cy="3085096"/>
          </a:xfrm>
          <a:prstGeom prst="rect">
            <a:avLst/>
          </a:prstGeom>
        </p:spPr>
      </p:pic>
      <p:pic>
        <p:nvPicPr>
          <p:cNvPr id="2" name="Picture 1"/>
          <p:cNvPicPr>
            <a:picLocks noChangeAspect="1"/>
          </p:cNvPicPr>
          <p:nvPr/>
        </p:nvPicPr>
        <p:blipFill>
          <a:blip r:embed="rId3"/>
          <a:stretch>
            <a:fillRect/>
          </a:stretch>
        </p:blipFill>
        <p:spPr>
          <a:xfrm>
            <a:off x="182563" y="1173207"/>
            <a:ext cx="4648385" cy="1968578"/>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13652" y="1146471"/>
            <a:ext cx="3378631" cy="1310933"/>
          </a:xfrm>
          <a:prstGeom prst="borderCallout1">
            <a:avLst>
              <a:gd name="adj1" fmla="val 53876"/>
              <a:gd name="adj2" fmla="val -1021"/>
              <a:gd name="adj3" fmla="val 39725"/>
              <a:gd name="adj4" fmla="val -4415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err="1">
                <a:solidFill>
                  <a:srgbClr val="FF0000"/>
                </a:solidFill>
              </a:rPr>
              <a:t>g</a:t>
            </a:r>
            <a:r>
              <a:rPr lang="en-US" sz="1000" b="1" dirty="0" err="1" smtClean="0">
                <a:solidFill>
                  <a:srgbClr val="FF0000"/>
                </a:solidFill>
              </a:rPr>
              <a:t>it</a:t>
            </a:r>
            <a:r>
              <a:rPr lang="en-US" sz="1000" b="1" dirty="0" smtClean="0">
                <a:solidFill>
                  <a:srgbClr val="FF0000"/>
                </a:solidFill>
              </a:rPr>
              <a:t> checkout master</a:t>
            </a:r>
          </a:p>
          <a:p>
            <a:pPr lvl="0" algn="just"/>
            <a:r>
              <a:rPr lang="en-US" altLang="en-US" sz="900" dirty="0">
                <a:solidFill>
                  <a:srgbClr val="4E443C"/>
                </a:solidFill>
                <a:latin typeface="Arial" panose="020B0604020202020204" pitchFamily="34" charset="0"/>
                <a:cs typeface="Arial" panose="020B0604020202020204" pitchFamily="34" charset="0"/>
              </a:rPr>
              <a:t>That command did two things. It moved the HEAD pointer back to point to the master branch, and it reverted the files in your working directory back to the snapshot that master points to. This also means the changes you make from this point forward will diverge from an older version of the project. It essentially rewinds the work you’ve done in your testing branch so you can go in a different direction.</a:t>
            </a:r>
            <a:endParaRPr lang="en-US" sz="900" b="1" dirty="0">
              <a:solidFill>
                <a:srgbClr val="FF0000"/>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413652" y="4186491"/>
            <a:ext cx="3378631" cy="589048"/>
          </a:xfrm>
          <a:prstGeom prst="borderCallout1">
            <a:avLst>
              <a:gd name="adj1" fmla="val 53876"/>
              <a:gd name="adj2" fmla="val -1021"/>
              <a:gd name="adj3" fmla="val -27614"/>
              <a:gd name="adj4" fmla="val -1939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additional change’</a:t>
            </a:r>
          </a:p>
          <a:p>
            <a:pPr lvl="0" algn="just"/>
            <a:r>
              <a:rPr lang="en-US" sz="1000" b="1" dirty="0" err="1">
                <a:solidFill>
                  <a:srgbClr val="FF0000"/>
                </a:solidFill>
                <a:latin typeface="Times New Roman" panose="02020603050405020304" pitchFamily="18" charset="0"/>
                <a:cs typeface="Times New Roman" panose="02020603050405020304" pitchFamily="18" charset="0"/>
              </a:rPr>
              <a:t>git</a:t>
            </a:r>
            <a:r>
              <a:rPr lang="en-US" sz="1000" b="1" dirty="0">
                <a:solidFill>
                  <a:srgbClr val="FF0000"/>
                </a:solidFill>
                <a:latin typeface="Times New Roman" panose="02020603050405020304" pitchFamily="18" charset="0"/>
                <a:cs typeface="Times New Roman" panose="02020603050405020304" pitchFamily="18" charset="0"/>
              </a:rPr>
              <a:t> log --</a:t>
            </a:r>
            <a:r>
              <a:rPr lang="en-US" sz="1000" b="1" dirty="0" err="1">
                <a:solidFill>
                  <a:srgbClr val="FF0000"/>
                </a:solidFill>
                <a:latin typeface="Times New Roman" panose="02020603050405020304" pitchFamily="18" charset="0"/>
                <a:cs typeface="Times New Roman" panose="02020603050405020304" pitchFamily="18" charset="0"/>
              </a:rPr>
              <a:t>oneline</a:t>
            </a:r>
            <a:r>
              <a:rPr lang="en-US" sz="1000" b="1" dirty="0">
                <a:solidFill>
                  <a:srgbClr val="FF0000"/>
                </a:solidFill>
                <a:latin typeface="Times New Roman" panose="02020603050405020304" pitchFamily="18" charset="0"/>
                <a:cs typeface="Times New Roman" panose="02020603050405020304" pitchFamily="18" charset="0"/>
              </a:rPr>
              <a:t> --decorate --graph --all</a:t>
            </a:r>
          </a:p>
        </p:txBody>
      </p:sp>
    </p:spTree>
    <p:extLst>
      <p:ext uri="{BB962C8B-B14F-4D97-AF65-F5344CB8AC3E}">
        <p14:creationId xmlns:p14="http://schemas.microsoft.com/office/powerpoint/2010/main" val="31511780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Collaboration</a:t>
            </a:r>
          </a:p>
        </p:txBody>
      </p:sp>
      <p:pic>
        <p:nvPicPr>
          <p:cNvPr id="2" name="Picture 1"/>
          <p:cNvPicPr>
            <a:picLocks noChangeAspect="1"/>
          </p:cNvPicPr>
          <p:nvPr/>
        </p:nvPicPr>
        <p:blipFill>
          <a:blip r:embed="rId2"/>
          <a:stretch>
            <a:fillRect/>
          </a:stretch>
        </p:blipFill>
        <p:spPr>
          <a:xfrm>
            <a:off x="1498023" y="1389784"/>
            <a:ext cx="2933700" cy="4591050"/>
          </a:xfrm>
          <a:prstGeom prst="rect">
            <a:avLst/>
          </a:prstGeom>
        </p:spPr>
      </p:pic>
      <p:sp>
        <p:nvSpPr>
          <p:cNvPr id="6" name="Cloud Callout 5"/>
          <p:cNvSpPr/>
          <p:nvPr/>
        </p:nvSpPr>
        <p:spPr bwMode="auto">
          <a:xfrm>
            <a:off x="4782271" y="1122219"/>
            <a:ext cx="4087092" cy="2460047"/>
          </a:xfrm>
          <a:prstGeom prst="cloudCallout">
            <a:avLst>
              <a:gd name="adj1" fmla="val -61407"/>
              <a:gd name="adj2" fmla="val 69596"/>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Entire working directory part of it can be shared between developers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Version control and backup should be available even when remote repository is not reachable</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Ability to synchronize remote repository with local repository (working directory)</a:t>
            </a:r>
          </a:p>
          <a:p>
            <a:pPr marR="0" algn="l" defTabSz="914400" rtl="0" eaLnBrk="1" fontAlgn="base" latinLnBrk="0" hangingPunct="1">
              <a:lnSpc>
                <a:spcPct val="100000"/>
              </a:lnSpc>
              <a:spcBef>
                <a:spcPct val="0"/>
              </a:spcBef>
              <a:spcAft>
                <a:spcPct val="0"/>
              </a:spcAft>
              <a:buClrTx/>
              <a:buSzTx/>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pic>
        <p:nvPicPr>
          <p:cNvPr id="3" name="Picture 2"/>
          <p:cNvPicPr>
            <a:picLocks noChangeAspect="1"/>
          </p:cNvPicPr>
          <p:nvPr/>
        </p:nvPicPr>
        <p:blipFill>
          <a:blip r:embed="rId3"/>
          <a:stretch>
            <a:fillRect/>
          </a:stretch>
        </p:blipFill>
        <p:spPr>
          <a:xfrm>
            <a:off x="4913168" y="4164157"/>
            <a:ext cx="3293975" cy="1816677"/>
          </a:xfrm>
          <a:prstGeom prst="rect">
            <a:avLst/>
          </a:prstGeom>
        </p:spPr>
      </p:pic>
    </p:spTree>
    <p:extLst>
      <p:ext uri="{BB962C8B-B14F-4D97-AF65-F5344CB8AC3E}">
        <p14:creationId xmlns:p14="http://schemas.microsoft.com/office/powerpoint/2010/main" val="2746935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11:  Branch Management</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5168566" cy="2292935"/>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use last practice project </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get a simple listing of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the current branches</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branch -</a:t>
            </a:r>
            <a:r>
              <a:rPr lang="en-US" sz="1100" dirty="0" smtClean="0">
                <a:solidFill>
                  <a:schemeClr val="tx1"/>
                </a:solidFill>
                <a:latin typeface="Times New Roman" panose="02020603050405020304" pitchFamily="18" charset="0"/>
                <a:cs typeface="Times New Roman" panose="02020603050405020304" pitchFamily="18" charset="0"/>
              </a:rPr>
              <a:t>v  </a:t>
            </a:r>
            <a:r>
              <a:rPr lang="en-US" sz="1100" dirty="0">
                <a:solidFill>
                  <a:schemeClr val="bg1">
                    <a:lumMod val="50000"/>
                  </a:schemeClr>
                </a:solidFill>
                <a:latin typeface="Times New Roman" panose="02020603050405020304" pitchFamily="18" charset="0"/>
                <a:cs typeface="Times New Roman" panose="02020603050405020304" pitchFamily="18" charset="0"/>
              </a:rPr>
              <a:t># To see the last commit on each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branch </a:t>
            </a:r>
            <a:r>
              <a:rPr lang="en-US" sz="1100" dirty="0" smtClean="0">
                <a:solidFill>
                  <a:schemeClr val="tx1"/>
                </a:solidFill>
                <a:latin typeface="Times New Roman" panose="02020603050405020304" pitchFamily="18" charset="0"/>
                <a:cs typeface="Times New Roman" panose="02020603050405020304" pitchFamily="18" charset="0"/>
              </a:rPr>
              <a:t>--merged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Branches which are </a:t>
            </a:r>
            <a:r>
              <a:rPr lang="en-US" sz="1100" dirty="0">
                <a:solidFill>
                  <a:schemeClr val="bg1">
                    <a:lumMod val="50000"/>
                  </a:schemeClr>
                </a:solidFill>
                <a:latin typeface="Times New Roman" panose="02020603050405020304" pitchFamily="18" charset="0"/>
                <a:cs typeface="Times New Roman" panose="02020603050405020304" pitchFamily="18" charset="0"/>
              </a:rPr>
              <a:t>already merged into the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current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lumMod val="95000"/>
                    <a:lumOff val="5000"/>
                  </a:schemeClr>
                </a:solidFill>
                <a:latin typeface="Times New Roman" panose="02020603050405020304" pitchFamily="18" charset="0"/>
                <a:cs typeface="Times New Roman" panose="02020603050405020304" pitchFamily="18" charset="0"/>
              </a:rPr>
              <a:t>g</a:t>
            </a:r>
            <a:r>
              <a:rPr lang="en-US" sz="1100" dirty="0" err="1" smtClean="0">
                <a:solidFill>
                  <a:schemeClr val="tx1">
                    <a:lumMod val="95000"/>
                    <a:lumOff val="5000"/>
                  </a:schemeClr>
                </a:solidFill>
                <a:latin typeface="Times New Roman" panose="02020603050405020304" pitchFamily="18" charset="0"/>
                <a:cs typeface="Times New Roman" panose="02020603050405020304" pitchFamily="18" charset="0"/>
              </a:rPr>
              <a:t>it</a:t>
            </a:r>
            <a:r>
              <a:rPr lang="en-US" sz="1100" dirty="0" smtClean="0">
                <a:solidFill>
                  <a:schemeClr val="tx1">
                    <a:lumMod val="95000"/>
                    <a:lumOff val="5000"/>
                  </a:schemeClr>
                </a:solidFill>
                <a:latin typeface="Times New Roman" panose="02020603050405020304" pitchFamily="18" charset="0"/>
                <a:cs typeface="Times New Roman" panose="02020603050405020304" pitchFamily="18" charset="0"/>
              </a:rPr>
              <a:t> branch -b testing</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 create new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tx1"/>
                </a:solidFill>
                <a:latin typeface="Times New Roman" panose="02020603050405020304" pitchFamily="18" charset="0"/>
                <a:cs typeface="Times New Roman" panose="02020603050405020304" pitchFamily="18" charset="0"/>
              </a:rPr>
              <a:t>branch --no-merged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all the branches that contain work you haven’t yet merged in</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-d testing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delete branch</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351129" y="1364841"/>
            <a:ext cx="3378631" cy="753128"/>
          </a:xfrm>
          <a:prstGeom prst="borderCallout1">
            <a:avLst>
              <a:gd name="adj1" fmla="val 101611"/>
              <a:gd name="adj2" fmla="val 32520"/>
              <a:gd name="adj3" fmla="val 131741"/>
              <a:gd name="adj4" fmla="val 42132"/>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solidFill>
                <a:latin typeface="Times New Roman" panose="02020603050405020304" pitchFamily="18" charset="0"/>
                <a:cs typeface="Times New Roman" panose="02020603050405020304" pitchFamily="18" charset="0"/>
              </a:rPr>
              <a:t>Notice the * character that prefixes the master branch: it indicates the branch that you currently have checked out (i.e., the branch that HEAD points to). </a:t>
            </a:r>
          </a:p>
        </p:txBody>
      </p:sp>
      <p:pic>
        <p:nvPicPr>
          <p:cNvPr id="4" name="Picture 3"/>
          <p:cNvPicPr>
            <a:picLocks noChangeAspect="1"/>
          </p:cNvPicPr>
          <p:nvPr/>
        </p:nvPicPr>
        <p:blipFill>
          <a:blip r:embed="rId2"/>
          <a:stretch>
            <a:fillRect/>
          </a:stretch>
        </p:blipFill>
        <p:spPr>
          <a:xfrm>
            <a:off x="6359406" y="2373025"/>
            <a:ext cx="1362075" cy="990600"/>
          </a:xfrm>
          <a:prstGeom prst="rect">
            <a:avLst/>
          </a:prstGeom>
        </p:spPr>
      </p:pic>
      <p:sp>
        <p:nvSpPr>
          <p:cNvPr id="15" name="Line Callout 1 14"/>
          <p:cNvSpPr/>
          <p:nvPr/>
        </p:nvSpPr>
        <p:spPr bwMode="auto">
          <a:xfrm>
            <a:off x="4342850" y="4222606"/>
            <a:ext cx="3378631" cy="979775"/>
          </a:xfrm>
          <a:prstGeom prst="borderCallout1">
            <a:avLst>
              <a:gd name="adj1" fmla="val 19631"/>
              <a:gd name="adj2" fmla="val -1715"/>
              <a:gd name="adj3" fmla="val -58503"/>
              <a:gd name="adj4" fmla="val -5918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smtClean="0">
                <a:solidFill>
                  <a:schemeClr val="tx1"/>
                </a:solidFill>
                <a:latin typeface="Times New Roman" panose="02020603050405020304" pitchFamily="18" charset="0"/>
                <a:cs typeface="Times New Roman" panose="02020603050405020304" pitchFamily="18" charset="0"/>
              </a:rPr>
              <a:t>Ex: Branches which were previously merged and they are without </a:t>
            </a:r>
            <a:r>
              <a:rPr lang="en-US" sz="1000" b="1" dirty="0">
                <a:solidFill>
                  <a:schemeClr val="tx1"/>
                </a:solidFill>
                <a:latin typeface="Times New Roman" panose="02020603050405020304" pitchFamily="18" charset="0"/>
                <a:cs typeface="Times New Roman" panose="02020603050405020304" pitchFamily="18" charset="0"/>
              </a:rPr>
              <a:t>the * in front of them are generally fine to delete with </a:t>
            </a:r>
            <a:r>
              <a:rPr lang="en-US" sz="1000" b="1" dirty="0" err="1">
                <a:solidFill>
                  <a:schemeClr val="tx1"/>
                </a:solidFill>
                <a:latin typeface="Times New Roman" panose="02020603050405020304" pitchFamily="18" charset="0"/>
                <a:cs typeface="Times New Roman" panose="02020603050405020304" pitchFamily="18" charset="0"/>
              </a:rPr>
              <a:t>git</a:t>
            </a:r>
            <a:r>
              <a:rPr lang="en-US" sz="1000" b="1" dirty="0">
                <a:solidFill>
                  <a:schemeClr val="tx1"/>
                </a:solidFill>
                <a:latin typeface="Times New Roman" panose="02020603050405020304" pitchFamily="18" charset="0"/>
                <a:cs typeface="Times New Roman" panose="02020603050405020304" pitchFamily="18" charset="0"/>
              </a:rPr>
              <a:t> branch -d; you’ve already incorporated their work into another branch, so you’re not going to lose anything.</a:t>
            </a:r>
          </a:p>
        </p:txBody>
      </p:sp>
    </p:spTree>
    <p:extLst>
      <p:ext uri="{BB962C8B-B14F-4D97-AF65-F5344CB8AC3E}">
        <p14:creationId xmlns:p14="http://schemas.microsoft.com/office/powerpoint/2010/main" val="8372264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23139" y="4210373"/>
            <a:ext cx="5634892" cy="2146595"/>
          </a:xfrm>
          <a:prstGeom prst="rect">
            <a:avLst/>
          </a:prstGeom>
        </p:spPr>
      </p:pic>
      <p:pic>
        <p:nvPicPr>
          <p:cNvPr id="5" name="Picture 4"/>
          <p:cNvPicPr>
            <a:picLocks noChangeAspect="1"/>
          </p:cNvPicPr>
          <p:nvPr/>
        </p:nvPicPr>
        <p:blipFill>
          <a:blip r:embed="rId3"/>
          <a:stretch>
            <a:fillRect/>
          </a:stretch>
        </p:blipFill>
        <p:spPr>
          <a:xfrm>
            <a:off x="4054584" y="1520946"/>
            <a:ext cx="5003446" cy="229296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12:  Basic Merging</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4678606" cy="4616648"/>
          </a:xfrm>
          <a:prstGeom prst="rect">
            <a:avLst/>
          </a:prstGeom>
        </p:spPr>
        <p:txBody>
          <a:bodyPr wrap="square">
            <a:spAutoFit/>
          </a:bodyPr>
          <a:lstStyle/>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chemeClr val="tx1"/>
                </a:solidFill>
                <a:latin typeface="Times New Roman" panose="02020603050405020304" pitchFamily="18" charset="0"/>
                <a:cs typeface="Times New Roman" panose="02020603050405020304" pitchFamily="18" charset="0"/>
              </a:rPr>
              <a:t>init</a:t>
            </a:r>
            <a:r>
              <a:rPr lang="en-US" altLang="en-US" sz="1050" dirty="0" smtClean="0">
                <a:solidFill>
                  <a:schemeClr val="tx1"/>
                </a:solidFill>
                <a:latin typeface="Times New Roman" panose="02020603050405020304" pitchFamily="18" charset="0"/>
                <a:cs typeface="Times New Roman" panose="02020603050405020304" pitchFamily="18" charset="0"/>
              </a:rPr>
              <a:t> practice10</a:t>
            </a:r>
          </a:p>
          <a:p>
            <a:pPr algn="just"/>
            <a:r>
              <a:rPr lang="en-US" altLang="en-US" sz="1050" dirty="0">
                <a:solidFill>
                  <a:schemeClr val="tx1"/>
                </a:solidFill>
                <a:latin typeface="Times New Roman" panose="02020603050405020304" pitchFamily="18" charset="0"/>
                <a:cs typeface="Times New Roman" panose="02020603050405020304" pitchFamily="18" charset="0"/>
              </a:rPr>
              <a:t>cd practice10</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“C0" </a:t>
            </a:r>
            <a:r>
              <a:rPr lang="en-US" altLang="en-US" sz="1050" dirty="0">
                <a:solidFill>
                  <a:schemeClr val="tx1"/>
                </a:solidFill>
                <a:latin typeface="Times New Roman" panose="02020603050405020304" pitchFamily="18" charset="0"/>
                <a:cs typeface="Times New Roman" panose="02020603050405020304" pitchFamily="18" charset="0"/>
              </a:rPr>
              <a:t>&gt; 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“C0“</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“C1"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“C1“</a:t>
            </a: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"C2"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"C2“</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checkout -b </a:t>
            </a:r>
            <a:r>
              <a:rPr lang="en-US" altLang="en-US" sz="1050" dirty="0" smtClean="0">
                <a:solidFill>
                  <a:schemeClr val="tx1"/>
                </a:solidFill>
                <a:latin typeface="Times New Roman" panose="02020603050405020304" pitchFamily="18" charset="0"/>
                <a:cs typeface="Times New Roman" panose="02020603050405020304" pitchFamily="18" charset="0"/>
              </a:rPr>
              <a:t>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shorthand: </a:t>
            </a:r>
            <a:r>
              <a:rPr lang="en-US" altLang="en-US" sz="105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branch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iss53;</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err="1">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checkout iss53</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see aliases section</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C3" &gt;&gt; </a:t>
            </a:r>
            <a:r>
              <a:rPr lang="en-US" altLang="en-US" sz="1050" dirty="0">
                <a:solidFill>
                  <a:schemeClr val="tx1"/>
                </a:solidFill>
                <a:latin typeface="Times New Roman" panose="02020603050405020304" pitchFamily="18" charset="0"/>
                <a:cs typeface="Times New Roman" panose="02020603050405020304" pitchFamily="18" charset="0"/>
              </a:rPr>
              <a:t>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C3“</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C5" &gt;&gt; f.txt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C5“</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master </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see aliases section</a:t>
            </a:r>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C4" </a:t>
            </a:r>
            <a:r>
              <a:rPr lang="en-US" altLang="en-US" sz="1050" dirty="0">
                <a:solidFill>
                  <a:schemeClr val="tx1"/>
                </a:solidFill>
                <a:latin typeface="Times New Roman" panose="02020603050405020304" pitchFamily="18" charset="0"/>
                <a:cs typeface="Times New Roman" panose="02020603050405020304" pitchFamily="18" charset="0"/>
              </a:rPr>
              <a:t>&gt; f.txt;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C4“</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merge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merge conflict appears</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status</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see aliases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section</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rgbClr val="00B050"/>
                </a:solidFill>
                <a:latin typeface="Times New Roman" panose="02020603050405020304" pitchFamily="18" charset="0"/>
                <a:cs typeface="Times New Roman" panose="02020603050405020304" pitchFamily="18" charset="0"/>
              </a:rPr>
              <a:t># Resolve merge conflicts by editing f.txt file</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–am “C5”</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branch  -d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only if this branch is temporary and not needed any more</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80732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70994" y="5028364"/>
            <a:ext cx="4427805" cy="1225607"/>
          </a:xfrm>
          <a:prstGeom prst="rect">
            <a:avLst/>
          </a:prstGeom>
        </p:spPr>
      </p:pic>
      <p:pic>
        <p:nvPicPr>
          <p:cNvPr id="9" name="Picture 8"/>
          <p:cNvPicPr>
            <a:picLocks noChangeAspect="1"/>
          </p:cNvPicPr>
          <p:nvPr/>
        </p:nvPicPr>
        <p:blipFill>
          <a:blip r:embed="rId3"/>
          <a:stretch>
            <a:fillRect/>
          </a:stretch>
        </p:blipFill>
        <p:spPr>
          <a:xfrm>
            <a:off x="400927" y="357055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13: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Line Callout 1 15"/>
          <p:cNvSpPr/>
          <p:nvPr/>
        </p:nvSpPr>
        <p:spPr bwMode="auto">
          <a:xfrm>
            <a:off x="5490732" y="688211"/>
            <a:ext cx="3378631" cy="707903"/>
          </a:xfrm>
          <a:prstGeom prst="borderCallout1">
            <a:avLst>
              <a:gd name="adj1" fmla="val 107039"/>
              <a:gd name="adj2" fmla="val 50563"/>
              <a:gd name="adj3" fmla="val 131210"/>
              <a:gd name="adj4" fmla="val 5423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easiest way to integrate the branches, as </a:t>
            </a:r>
            <a:r>
              <a:rPr lang="en-US" sz="900" dirty="0" smtClean="0">
                <a:solidFill>
                  <a:schemeClr val="tx1"/>
                </a:solidFill>
                <a:latin typeface="Times New Roman" panose="02020603050405020304" pitchFamily="18" charset="0"/>
                <a:cs typeface="Times New Roman" panose="02020603050405020304" pitchFamily="18" charset="0"/>
              </a:rPr>
              <a:t>is </a:t>
            </a:r>
            <a:r>
              <a:rPr lang="en-US" sz="900" dirty="0">
                <a:solidFill>
                  <a:schemeClr val="tx1"/>
                </a:solidFill>
                <a:latin typeface="Times New Roman" panose="02020603050405020304" pitchFamily="18" charset="0"/>
                <a:cs typeface="Times New Roman" panose="02020603050405020304" pitchFamily="18" charset="0"/>
              </a:rPr>
              <a:t>the </a:t>
            </a:r>
            <a:r>
              <a:rPr lang="en-US" sz="900" dirty="0">
                <a:solidFill>
                  <a:srgbClr val="FF0000"/>
                </a:solidFill>
                <a:latin typeface="Times New Roman" panose="02020603050405020304" pitchFamily="18" charset="0"/>
                <a:cs typeface="Times New Roman" panose="02020603050405020304" pitchFamily="18" charset="0"/>
              </a:rPr>
              <a:t>merge</a:t>
            </a:r>
            <a:r>
              <a:rPr lang="en-US" sz="900" dirty="0">
                <a:solidFill>
                  <a:schemeClr val="tx1"/>
                </a:solidFill>
                <a:latin typeface="Times New Roman" panose="02020603050405020304" pitchFamily="18" charset="0"/>
                <a:cs typeface="Times New Roman" panose="02020603050405020304" pitchFamily="18" charset="0"/>
              </a:rPr>
              <a:t> command. It performs a three-way merge between the two latest branch snapshots (C3 and C4) and the most recent common ancestor of the two (C2), creating a new snapshot (and commit).</a:t>
            </a:r>
          </a:p>
        </p:txBody>
      </p:sp>
      <p:pic>
        <p:nvPicPr>
          <p:cNvPr id="6" name="Picture 5"/>
          <p:cNvPicPr>
            <a:picLocks noChangeAspect="1"/>
          </p:cNvPicPr>
          <p:nvPr/>
        </p:nvPicPr>
        <p:blipFill>
          <a:blip r:embed="rId4"/>
          <a:stretch>
            <a:fillRect/>
          </a:stretch>
        </p:blipFill>
        <p:spPr>
          <a:xfrm>
            <a:off x="370994" y="1280726"/>
            <a:ext cx="3524807" cy="1596416"/>
          </a:xfrm>
          <a:prstGeom prst="rect">
            <a:avLst/>
          </a:prstGeom>
        </p:spPr>
      </p:pic>
      <p:sp>
        <p:nvSpPr>
          <p:cNvPr id="17" name="Line Callout 1 16"/>
          <p:cNvSpPr/>
          <p:nvPr/>
        </p:nvSpPr>
        <p:spPr bwMode="auto">
          <a:xfrm>
            <a:off x="5500329" y="4460094"/>
            <a:ext cx="3426546" cy="1790467"/>
          </a:xfrm>
          <a:prstGeom prst="borderCallout1">
            <a:avLst>
              <a:gd name="adj1" fmla="val 40539"/>
              <a:gd name="adj2" fmla="val -17301"/>
              <a:gd name="adj3" fmla="val 58615"/>
              <a:gd name="adj4" fmla="val -22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However, there is another way: you can take the patch of the change that was introduced in C4 and reapply it on top of C3. In Git, this is called rebasing. With the rebase command, you can take all the changes that were committed on one branch and replay them on another one.</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solidFill>
                  <a:schemeClr val="tx1"/>
                </a:solidFill>
                <a:latin typeface="Times New Roman" panose="02020603050405020304" pitchFamily="18" charset="0"/>
                <a:cs typeface="Times New Roman" panose="02020603050405020304" pitchFamily="18" charset="0"/>
              </a:rPr>
              <a:t>It works by going to the common ancestor of the two branches (the one you’re on and the one you’re rebasing onto), getting the diff introduced by each commit of the branch you’re on, saving those diffs to temporary files, resetting the current branch to the same commit as the branch you are rebasing onto, and finally applying each change in turn.</a:t>
            </a:r>
          </a:p>
        </p:txBody>
      </p:sp>
      <p:pic>
        <p:nvPicPr>
          <p:cNvPr id="20" name="Picture 19"/>
          <p:cNvPicPr>
            <a:picLocks noChangeAspect="1"/>
          </p:cNvPicPr>
          <p:nvPr/>
        </p:nvPicPr>
        <p:blipFill>
          <a:blip r:embed="rId5"/>
          <a:stretch>
            <a:fillRect/>
          </a:stretch>
        </p:blipFill>
        <p:spPr>
          <a:xfrm>
            <a:off x="5442816" y="1656478"/>
            <a:ext cx="3484059" cy="1267362"/>
          </a:xfrm>
          <a:prstGeom prst="rect">
            <a:avLst/>
          </a:prstGeom>
        </p:spPr>
      </p:pic>
    </p:spTree>
    <p:extLst>
      <p:ext uri="{BB962C8B-B14F-4D97-AF65-F5344CB8AC3E}">
        <p14:creationId xmlns:p14="http://schemas.microsoft.com/office/powerpoint/2010/main" val="9205509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466138" y="4744346"/>
            <a:ext cx="4427805" cy="1225607"/>
          </a:xfrm>
          <a:prstGeom prst="rect">
            <a:avLst/>
          </a:prstGeom>
        </p:spPr>
      </p:pic>
      <p:pic>
        <p:nvPicPr>
          <p:cNvPr id="9" name="Picture 8"/>
          <p:cNvPicPr>
            <a:picLocks noChangeAspect="1"/>
          </p:cNvPicPr>
          <p:nvPr/>
        </p:nvPicPr>
        <p:blipFill>
          <a:blip r:embed="rId3"/>
          <a:stretch>
            <a:fillRect/>
          </a:stretch>
        </p:blipFill>
        <p:spPr>
          <a:xfrm>
            <a:off x="4466138" y="317903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13: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351272" y="1405748"/>
            <a:ext cx="3555710" cy="2292935"/>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4 commits (C0,C1,C2,C3,C4) and 2 branches (master, experiment)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take all the changes that were committed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experiment </a:t>
            </a:r>
            <a:r>
              <a:rPr lang="en-US" sz="1100" dirty="0">
                <a:solidFill>
                  <a:schemeClr val="bg1">
                    <a:lumMod val="50000"/>
                  </a:schemeClr>
                </a:solidFill>
                <a:latin typeface="Times New Roman" panose="02020603050405020304" pitchFamily="18" charset="0"/>
                <a:cs typeface="Times New Roman" panose="02020603050405020304" pitchFamily="18" charset="0"/>
              </a:rPr>
              <a:t>branch and replay them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master one</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a:t>
            </a:r>
            <a:r>
              <a:rPr lang="en-US" altLang="en-US" sz="1100" dirty="0" smtClean="0">
                <a:solidFill>
                  <a:schemeClr val="tx1"/>
                </a:solidFill>
                <a:latin typeface="Times New Roman" panose="02020603050405020304" pitchFamily="18" charset="0"/>
                <a:cs typeface="Times New Roman" panose="02020603050405020304" pitchFamily="18" charset="0"/>
              </a:rPr>
              <a:t>master</a:t>
            </a:r>
          </a:p>
          <a:p>
            <a:pPr lvl="0"/>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go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back to the master branch and do a fast-forward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4466138" y="1275497"/>
            <a:ext cx="3524807" cy="1596416"/>
          </a:xfrm>
          <a:prstGeom prst="rect">
            <a:avLst/>
          </a:prstGeom>
        </p:spPr>
      </p:pic>
    </p:spTree>
    <p:extLst>
      <p:ext uri="{BB962C8B-B14F-4D97-AF65-F5344CB8AC3E}">
        <p14:creationId xmlns:p14="http://schemas.microsoft.com/office/powerpoint/2010/main" val="37590669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12787" y="611349"/>
            <a:ext cx="4675736" cy="2733507"/>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14:  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3971346" cy="2123658"/>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10 commits (C0,…,C10) and 3 branches (master, server, 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Merge client’s commits (C8, C9) onto master without server’s commits (C3, C4, C10)</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checkout client</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--onto master server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client</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261217" y="4449721"/>
            <a:ext cx="3378631" cy="1036680"/>
          </a:xfrm>
          <a:prstGeom prst="borderCallout1">
            <a:avLst>
              <a:gd name="adj1" fmla="val 43832"/>
              <a:gd name="adj2" fmla="val 103256"/>
              <a:gd name="adj3" fmla="val 71140"/>
              <a:gd name="adj4" fmla="val 11984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smtClean="0">
                <a:solidFill>
                  <a:schemeClr val="tx1"/>
                </a:solidFill>
                <a:latin typeface="Times New Roman" panose="02020603050405020304" pitchFamily="18" charset="0"/>
                <a:cs typeface="Times New Roman" panose="02020603050405020304" pitchFamily="18" charset="0"/>
              </a:rPr>
              <a:t>Merge </a:t>
            </a:r>
            <a:r>
              <a:rPr lang="en-US" sz="900" dirty="0">
                <a:solidFill>
                  <a:schemeClr val="tx1"/>
                </a:solidFill>
                <a:latin typeface="Times New Roman" panose="02020603050405020304" pitchFamily="18" charset="0"/>
                <a:cs typeface="Times New Roman" panose="02020603050405020304" pitchFamily="18" charset="0"/>
              </a:rPr>
              <a:t>your client-side changes into your mainline for a release, but </a:t>
            </a:r>
            <a:r>
              <a:rPr lang="en-US" sz="900" dirty="0" smtClean="0">
                <a:solidFill>
                  <a:schemeClr val="tx1"/>
                </a:solidFill>
                <a:latin typeface="Times New Roman" panose="02020603050405020304" pitchFamily="18" charset="0"/>
                <a:cs typeface="Times New Roman" panose="02020603050405020304" pitchFamily="18" charset="0"/>
              </a:rPr>
              <a:t>hold </a:t>
            </a:r>
            <a:r>
              <a:rPr lang="en-US" sz="900" dirty="0">
                <a:solidFill>
                  <a:schemeClr val="tx1"/>
                </a:solidFill>
                <a:latin typeface="Times New Roman" panose="02020603050405020304" pitchFamily="18" charset="0"/>
                <a:cs typeface="Times New Roman" panose="02020603050405020304" pitchFamily="18" charset="0"/>
              </a:rPr>
              <a:t>off on the server-side changes until it’s tested further. You can take the changes on client that aren’t on server (C8 and C9) and replay them on your master branch by using the --onto option of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rebase:</a:t>
            </a:r>
          </a:p>
        </p:txBody>
      </p:sp>
      <p:pic>
        <p:nvPicPr>
          <p:cNvPr id="4" name="Picture 3"/>
          <p:cNvPicPr>
            <a:picLocks noChangeAspect="1"/>
          </p:cNvPicPr>
          <p:nvPr/>
        </p:nvPicPr>
        <p:blipFill>
          <a:blip r:embed="rId3"/>
          <a:stretch>
            <a:fillRect/>
          </a:stretch>
        </p:blipFill>
        <p:spPr>
          <a:xfrm>
            <a:off x="4412787" y="3441225"/>
            <a:ext cx="4675736" cy="1778461"/>
          </a:xfrm>
          <a:prstGeom prst="rect">
            <a:avLst/>
          </a:prstGeom>
        </p:spPr>
      </p:pic>
      <p:pic>
        <p:nvPicPr>
          <p:cNvPr id="5" name="Picture 4"/>
          <p:cNvPicPr>
            <a:picLocks noChangeAspect="1"/>
          </p:cNvPicPr>
          <p:nvPr/>
        </p:nvPicPr>
        <p:blipFill>
          <a:blip r:embed="rId4"/>
          <a:stretch>
            <a:fillRect/>
          </a:stretch>
        </p:blipFill>
        <p:spPr>
          <a:xfrm>
            <a:off x="4420892" y="5285509"/>
            <a:ext cx="4667631" cy="1443989"/>
          </a:xfrm>
          <a:prstGeom prst="rect">
            <a:avLst/>
          </a:prstGeom>
        </p:spPr>
      </p:pic>
    </p:spTree>
    <p:extLst>
      <p:ext uri="{BB962C8B-B14F-4D97-AF65-F5344CB8AC3E}">
        <p14:creationId xmlns:p14="http://schemas.microsoft.com/office/powerpoint/2010/main" val="14587762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14:  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4375582" cy="1785104"/>
          </a:xfrm>
          <a:prstGeom prst="rect">
            <a:avLst/>
          </a:prstGeom>
          <a:solidFill>
            <a:schemeClr val="bg1"/>
          </a:solidFill>
        </p:spPr>
        <p:txBody>
          <a:bodyPr wrap="square">
            <a:spAutoFit/>
          </a:bodyPr>
          <a:lstStyle/>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master server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replays your server work on top of your master</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server</a:t>
            </a:r>
          </a:p>
          <a:p>
            <a:pPr lvl="0"/>
            <a:endParaRPr lang="en-US" altLang="en-US" sz="1100" dirty="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You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can remove the client and server branches because all the work is integrated and you don’t need them anymore</a:t>
            </a:r>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server</a:t>
            </a:r>
          </a:p>
        </p:txBody>
      </p:sp>
      <p:pic>
        <p:nvPicPr>
          <p:cNvPr id="5" name="Picture 4"/>
          <p:cNvPicPr>
            <a:picLocks noChangeAspect="1"/>
          </p:cNvPicPr>
          <p:nvPr/>
        </p:nvPicPr>
        <p:blipFill>
          <a:blip r:embed="rId2"/>
          <a:stretch>
            <a:fillRect/>
          </a:stretch>
        </p:blipFill>
        <p:spPr>
          <a:xfrm>
            <a:off x="4310056" y="2918463"/>
            <a:ext cx="4667631" cy="1443989"/>
          </a:xfrm>
          <a:prstGeom prst="rect">
            <a:avLst/>
          </a:prstGeom>
        </p:spPr>
      </p:pic>
      <p:pic>
        <p:nvPicPr>
          <p:cNvPr id="3" name="Picture 2"/>
          <p:cNvPicPr>
            <a:picLocks noChangeAspect="1"/>
          </p:cNvPicPr>
          <p:nvPr/>
        </p:nvPicPr>
        <p:blipFill>
          <a:blip r:embed="rId3"/>
          <a:stretch>
            <a:fillRect/>
          </a:stretch>
        </p:blipFill>
        <p:spPr>
          <a:xfrm>
            <a:off x="2027900" y="4491379"/>
            <a:ext cx="7010400" cy="1123950"/>
          </a:xfrm>
          <a:prstGeom prst="rect">
            <a:avLst/>
          </a:prstGeom>
        </p:spPr>
      </p:pic>
      <p:pic>
        <p:nvPicPr>
          <p:cNvPr id="6" name="Picture 5"/>
          <p:cNvPicPr>
            <a:picLocks noChangeAspect="1"/>
          </p:cNvPicPr>
          <p:nvPr/>
        </p:nvPicPr>
        <p:blipFill>
          <a:blip r:embed="rId4"/>
          <a:stretch>
            <a:fillRect/>
          </a:stretch>
        </p:blipFill>
        <p:spPr>
          <a:xfrm>
            <a:off x="2027900" y="5744256"/>
            <a:ext cx="7067550" cy="733425"/>
          </a:xfrm>
          <a:prstGeom prst="rect">
            <a:avLst/>
          </a:prstGeom>
        </p:spPr>
      </p:pic>
    </p:spTree>
    <p:extLst>
      <p:ext uri="{BB962C8B-B14F-4D97-AF65-F5344CB8AC3E}">
        <p14:creationId xmlns:p14="http://schemas.microsoft.com/office/powerpoint/2010/main" val="148580339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15:  </a:t>
            </a:r>
            <a:r>
              <a:rPr lang="en-US" b="1" dirty="0">
                <a:solidFill>
                  <a:srgbClr val="0070C0"/>
                </a:solidFill>
                <a:effectLst>
                  <a:outerShdw blurRad="38100" dist="38100" dir="2700000" algn="tl">
                    <a:srgbClr val="000000">
                      <a:alpha val="43137"/>
                    </a:srgbClr>
                  </a:outerShdw>
                </a:effectLst>
                <a:latin typeface="Arial" charset="0"/>
                <a:cs typeface="Arial" charset="0"/>
              </a:rPr>
              <a:t>Stashing and Cleaning</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237981" y="1070100"/>
            <a:ext cx="4805074" cy="5170646"/>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B</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r>
              <a:rPr lang="en-US" altLang="en-US" sz="1000" dirty="0" smtClean="0">
                <a:solidFill>
                  <a:schemeClr val="tx1"/>
                </a:solidFill>
                <a:latin typeface="Times New Roman" panose="02020603050405020304" pitchFamily="18" charset="0"/>
                <a:cs typeface="Times New Roman" panose="02020603050405020304" pitchFamily="18" charset="0"/>
              </a:rPr>
              <a:t>.</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&gt; c.txt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status</a:t>
            </a:r>
            <a:r>
              <a:rPr lang="en-US" altLang="en-US" sz="1000" dirty="0">
                <a:solidFill>
                  <a:schemeClr val="tx1"/>
                </a:solidFill>
                <a:latin typeface="Times New Roman" panose="02020603050405020304" pitchFamily="18" charset="0"/>
                <a:cs typeface="Times New Roman" panose="02020603050405020304" pitchFamily="18" charset="0"/>
              </a:rPr>
              <a:t> </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err="1" smtClean="0">
                <a:solidFill>
                  <a:schemeClr val="tx1"/>
                </a:solidFill>
                <a:latin typeface="Times New Roman" panose="02020603050405020304" pitchFamily="18" charset="0"/>
                <a:cs typeface="Times New Roman" panose="02020603050405020304" pitchFamily="18" charset="0"/>
              </a:rPr>
              <a:t>lg</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push a new stash onto your stack and clean working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directory</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list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examine which stashes you’ve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stored</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“D"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d.txt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stash</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t>
            </a:r>
            <a:r>
              <a:rPr lang="en-US" altLang="en-US" sz="1000" dirty="0" smtClean="0">
                <a:solidFill>
                  <a:schemeClr val="tx1"/>
                </a:solidFill>
                <a:latin typeface="Times New Roman" panose="02020603050405020304" pitchFamily="18" charset="0"/>
                <a:cs typeface="Times New Roman" panose="02020603050405020304" pitchFamily="18" charset="0"/>
              </a:rPr>
              <a:t>list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stash apply </a:t>
            </a:r>
            <a:r>
              <a:rPr lang="en-US" sz="1000" dirty="0">
                <a:solidFill>
                  <a:schemeClr val="bg1">
                    <a:lumMod val="50000"/>
                  </a:schemeClr>
                </a:solidFill>
                <a:latin typeface="Times New Roman" panose="02020603050405020304" pitchFamily="18" charset="0"/>
                <a:cs typeface="Times New Roman" panose="02020603050405020304" pitchFamily="18" charset="0"/>
              </a:rPr>
              <a:t># reapply the one you just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stashed</a:t>
            </a: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apply stash@{1</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apply one of the older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apply </a:t>
            </a:r>
            <a:r>
              <a:rPr lang="en-US" altLang="en-US" sz="1000" dirty="0" smtClean="0">
                <a:solidFill>
                  <a:schemeClr val="tx1"/>
                </a:solidFill>
                <a:latin typeface="Times New Roman" panose="02020603050405020304" pitchFamily="18" charset="0"/>
                <a:cs typeface="Times New Roman" panose="02020603050405020304" pitchFamily="18" charset="0"/>
              </a:rPr>
              <a:t>–index</a:t>
            </a:r>
          </a:p>
          <a:p>
            <a:endParaRPr lang="sv-SE" altLang="en-US" sz="1000" dirty="0" smtClean="0">
              <a:solidFill>
                <a:schemeClr val="tx1"/>
              </a:solidFill>
              <a:latin typeface="Times New Roman" panose="02020603050405020304" pitchFamily="18" charset="0"/>
              <a:cs typeface="Times New Roman" panose="02020603050405020304" pitchFamily="18" charset="0"/>
            </a:endParaRPr>
          </a:p>
          <a:p>
            <a:r>
              <a:rPr lang="sv-SE" altLang="en-US" sz="1000" dirty="0" smtClean="0">
                <a:solidFill>
                  <a:schemeClr val="tx1"/>
                </a:solidFill>
                <a:latin typeface="Times New Roman" panose="02020603050405020304" pitchFamily="18" charset="0"/>
                <a:cs typeface="Times New Roman" panose="02020603050405020304" pitchFamily="18" charset="0"/>
              </a:rPr>
              <a:t>git </a:t>
            </a:r>
            <a:r>
              <a:rPr lang="sv-SE" altLang="en-US" sz="1000" dirty="0">
                <a:solidFill>
                  <a:schemeClr val="tx1"/>
                </a:solidFill>
                <a:latin typeface="Times New Roman" panose="02020603050405020304" pitchFamily="18" charset="0"/>
                <a:cs typeface="Times New Roman" panose="02020603050405020304" pitchFamily="18" charset="0"/>
              </a:rPr>
              <a:t>stash drop stash@{0</a:t>
            </a:r>
            <a:r>
              <a:rPr lang="sv-SE" altLang="en-US" sz="1000" dirty="0" smtClean="0">
                <a:solidFill>
                  <a:schemeClr val="tx1"/>
                </a:solidFill>
                <a:latin typeface="Times New Roman" panose="02020603050405020304" pitchFamily="18" charset="0"/>
                <a:cs typeface="Times New Roman" panose="02020603050405020304" pitchFamily="18" charset="0"/>
              </a:rPr>
              <a:t>} </a:t>
            </a:r>
            <a:r>
              <a:rPr lang="sv-SE" altLang="en-US" sz="1000" dirty="0">
                <a:solidFill>
                  <a:schemeClr val="bg1">
                    <a:lumMod val="50000"/>
                  </a:schemeClr>
                </a:solidFill>
                <a:latin typeface="Times New Roman" panose="02020603050405020304" pitchFamily="18" charset="0"/>
                <a:cs typeface="Times New Roman" panose="02020603050405020304" pitchFamily="18" charset="0"/>
              </a:rPr>
              <a:t># remove </a:t>
            </a:r>
            <a:r>
              <a:rPr lang="sv-SE" alt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endParaRPr lang="sv-SE"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tx1"/>
                </a:solidFill>
                <a:latin typeface="Times New Roman" panose="02020603050405020304" pitchFamily="18" charset="0"/>
                <a:cs typeface="Times New Roman" panose="02020603050405020304" pitchFamily="18" charset="0"/>
              </a:rPr>
              <a:t>u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stash the untracked files as well as the tracked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ones</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stash branch </a:t>
            </a:r>
            <a:r>
              <a:rPr lang="en-US" altLang="en-US" sz="1000" dirty="0" smtClean="0">
                <a:solidFill>
                  <a:schemeClr val="tx1"/>
                </a:solidFill>
                <a:latin typeface="Times New Roman" panose="02020603050405020304" pitchFamily="18" charset="0"/>
                <a:cs typeface="Times New Roman" panose="02020603050405020304" pitchFamily="18" charset="0"/>
              </a:rPr>
              <a:t>experiment</a:t>
            </a:r>
            <a:r>
              <a:rPr lang="en-US" alt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recover stashed work easily and work on it in a new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branch</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clean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remove files from your working directory that are not tracked</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clean -f –d </a:t>
            </a:r>
            <a:r>
              <a:rPr lang="en-US" sz="1000" dirty="0">
                <a:solidFill>
                  <a:schemeClr val="bg1">
                    <a:lumMod val="50000"/>
                  </a:schemeClr>
                </a:solidFill>
                <a:latin typeface="Times New Roman" panose="02020603050405020304" pitchFamily="18" charset="0"/>
                <a:cs typeface="Times New Roman" panose="02020603050405020304" pitchFamily="18" charset="0"/>
              </a:rPr>
              <a:t># removes any files and also any subdirectories</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remove everything but save it in a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status -s </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5318126" y="1264063"/>
            <a:ext cx="3378631" cy="585519"/>
          </a:xfrm>
          <a:prstGeom prst="borderCallout1">
            <a:avLst>
              <a:gd name="adj1" fmla="val 44500"/>
              <a:gd name="adj2" fmla="val -3156"/>
              <a:gd name="adj3" fmla="val 138839"/>
              <a:gd name="adj4" fmla="val -739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Stashing takes the dirty state of your working directory – that is, your modified tracked files and staged changes – and saves it on a stack of unfinished changes that you can reapply at any time.</a:t>
            </a:r>
          </a:p>
        </p:txBody>
      </p:sp>
      <p:sp>
        <p:nvSpPr>
          <p:cNvPr id="13" name="Line Callout 1 12"/>
          <p:cNvSpPr/>
          <p:nvPr/>
        </p:nvSpPr>
        <p:spPr bwMode="auto">
          <a:xfrm>
            <a:off x="5318125" y="2642590"/>
            <a:ext cx="3378631" cy="890319"/>
          </a:xfrm>
          <a:prstGeom prst="borderCallout1">
            <a:avLst>
              <a:gd name="adj1" fmla="val 44500"/>
              <a:gd name="adj2" fmla="val -3156"/>
              <a:gd name="adj3" fmla="val 63121"/>
              <a:gd name="adj4" fmla="val -2962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Now you want to switch branches, but you don’t want to commit what you’ve been working on yet; so you’ll stash the changes</a:t>
            </a:r>
            <a:r>
              <a:rPr lang="en-US" sz="900" dirty="0" smtClean="0">
                <a:solidFill>
                  <a:schemeClr val="tx1"/>
                </a:solidFill>
                <a:latin typeface="Times New Roman" panose="02020603050405020304" pitchFamily="18" charset="0"/>
                <a:cs typeface="Times New Roman" panose="02020603050405020304" pitchFamily="18" charset="0"/>
              </a:rPr>
              <a:t>.</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t>At this point, you can easily switch branches and do work elsewhere</a:t>
            </a:r>
            <a:r>
              <a:rPr lang="en-US" sz="900" dirty="0" smtClean="0">
                <a:solidFill>
                  <a:schemeClr val="tx1"/>
                </a:solidFill>
                <a:latin typeface="Times New Roman" panose="02020603050405020304" pitchFamily="18" charset="0"/>
                <a:cs typeface="Times New Roman" panose="02020603050405020304" pitchFamily="18" charset="0"/>
              </a:rPr>
              <a:t> </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318125" y="3990541"/>
            <a:ext cx="3378631" cy="890319"/>
          </a:xfrm>
          <a:prstGeom prst="borderCallout1">
            <a:avLst>
              <a:gd name="adj1" fmla="val 44500"/>
              <a:gd name="adj2" fmla="val -3156"/>
              <a:gd name="adj3" fmla="val 116029"/>
              <a:gd name="adj4" fmla="val -4439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changes to your files were reapplied, but the file you staged before wasn’t restaged. To do that, you must run the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apply command with a --index option to tell the command to try to reapply the staged changes. If you had run that instead, you’d have gotten back to your original position:</a:t>
            </a:r>
          </a:p>
        </p:txBody>
      </p:sp>
      <p:sp>
        <p:nvSpPr>
          <p:cNvPr id="21" name="Line Callout 1 20"/>
          <p:cNvSpPr/>
          <p:nvPr/>
        </p:nvSpPr>
        <p:spPr bwMode="auto">
          <a:xfrm>
            <a:off x="5318125" y="5338492"/>
            <a:ext cx="3378631" cy="1325497"/>
          </a:xfrm>
          <a:prstGeom prst="borderCallout1">
            <a:avLst>
              <a:gd name="adj1" fmla="val 44500"/>
              <a:gd name="adj2" fmla="val -3156"/>
              <a:gd name="adj3" fmla="val 41949"/>
              <a:gd name="adj4" fmla="val -103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If you stash some work, leave it there for a while, and continue on the branch from which you stashed the work, you may have a problem reapplying the work. If the apply tries to modify a file that you’ve since modified, you’ll get a merge conflict and will have to try to resolve it. If you want an easier way to test the stashed changes again, you can run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branch, which creates a new branch for you, checks out the commit you were on when you stashed your work, reapplies your work there, and then drops the stash if it applies successfully</a:t>
            </a:r>
          </a:p>
        </p:txBody>
      </p:sp>
    </p:spTree>
    <p:extLst>
      <p:ext uri="{BB962C8B-B14F-4D97-AF65-F5344CB8AC3E}">
        <p14:creationId xmlns:p14="http://schemas.microsoft.com/office/powerpoint/2010/main" val="18610005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17:  Handling concurrent remote commits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4903555" y="2267466"/>
            <a:ext cx="3378631" cy="1036680"/>
          </a:xfrm>
          <a:prstGeom prst="borderCallout1">
            <a:avLst>
              <a:gd name="adj1" fmla="val 46094"/>
              <a:gd name="adj2" fmla="val -4307"/>
              <a:gd name="adj3" fmla="val 111096"/>
              <a:gd name="adj4" fmla="val -3352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When both developers commit a same fix. Only first of them will be able to push changes while the second  will fail to push his changes. In such case he wants to erase his changes and update his workspace by first developers changes.</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7525" y="1315628"/>
            <a:ext cx="5078290" cy="5678478"/>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This practice is done in pair</a:t>
            </a: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b="1" dirty="0" smtClean="0">
                <a:solidFill>
                  <a:srgbClr val="0070C0"/>
                </a:solidFill>
                <a:latin typeface="Times New Roman" panose="02020603050405020304" pitchFamily="18" charset="0"/>
                <a:cs typeface="Times New Roman" panose="02020603050405020304" pitchFamily="18" charset="0"/>
              </a:rPr>
              <a:t>practice17</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B050"/>
                </a:solidFill>
                <a:latin typeface="Times New Roman" panose="02020603050405020304" pitchFamily="18" charset="0"/>
                <a:cs typeface="Times New Roman" panose="02020603050405020304" pitchFamily="18" charset="0"/>
              </a:rPr>
              <a:t># student 1</a:t>
            </a:r>
            <a:endParaRPr lang="en-US" altLang="en-US" sz="1100" dirty="0">
              <a:solidFill>
                <a:srgbClr val="00B050"/>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init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practice17</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practice17</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remote add origin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/practice6.git</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push –u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push a.txt to remote repository</a:t>
            </a:r>
          </a:p>
          <a:p>
            <a:pPr lvl="0" algn="just"/>
            <a:r>
              <a:rPr lang="en-US" altLang="en-US" sz="1100" dirty="0" smtClean="0">
                <a:solidFill>
                  <a:schemeClr val="tx1"/>
                </a:solidFill>
                <a:latin typeface="Times New Roman" panose="02020603050405020304" pitchFamily="18" charset="0"/>
                <a:cs typeface="Times New Roman" panose="02020603050405020304" pitchFamily="18" charset="0"/>
              </a:rPr>
              <a:t>echo "A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70C0"/>
                </a:solidFill>
                <a:latin typeface="Times New Roman" panose="02020603050405020304" pitchFamily="18" charset="0"/>
                <a:cs typeface="Times New Roman" panose="02020603050405020304" pitchFamily="18" charset="0"/>
              </a:rPr>
              <a:t># student 2</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/practice6.git</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practice17</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B050"/>
                </a:solidFill>
                <a:latin typeface="Times New Roman" panose="02020603050405020304" pitchFamily="18" charset="0"/>
                <a:cs typeface="Times New Roman" panose="02020603050405020304" pitchFamily="18" charset="0"/>
              </a:rPr>
              <a:t># student 1</a:t>
            </a: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a:solidFill>
                  <a:schemeClr val="tx1"/>
                </a:solidFill>
                <a:latin typeface="Times New Roman" panose="02020603050405020304" pitchFamily="18" charset="0"/>
                <a:cs typeface="Times New Roman" panose="02020603050405020304" pitchFamily="18" charset="0"/>
              </a:rPr>
              <a:t> student 1 </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 1“</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master</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70C0"/>
                </a:solidFill>
                <a:latin typeface="Times New Roman" panose="02020603050405020304" pitchFamily="18" charset="0"/>
                <a:cs typeface="Times New Roman" panose="02020603050405020304" pitchFamily="18" charset="0"/>
              </a:rPr>
              <a:t># student 2</a:t>
            </a: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 student </a:t>
            </a:r>
            <a:r>
              <a:rPr lang="en-US" altLang="en-US" sz="1100" dirty="0" smtClean="0">
                <a:solidFill>
                  <a:schemeClr val="tx1"/>
                </a:solidFill>
                <a:latin typeface="Times New Roman" panose="02020603050405020304" pitchFamily="18" charset="0"/>
                <a:cs typeface="Times New Roman" panose="02020603050405020304" pitchFamily="18" charset="0"/>
              </a:rPr>
              <a:t>2 </a:t>
            </a:r>
            <a:r>
              <a:rPr lang="en-US" altLang="en-US" sz="1100" dirty="0">
                <a:solidFill>
                  <a:schemeClr val="tx1"/>
                </a:solidFill>
                <a:latin typeface="Times New Roman" panose="02020603050405020304" pitchFamily="18" charset="0"/>
                <a:cs typeface="Times New Roman" panose="02020603050405020304" pitchFamily="18" charset="0"/>
              </a:rPr>
              <a:t>" &gt;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 </a:t>
            </a:r>
            <a:r>
              <a:rPr lang="en-US" altLang="en-US" sz="1100" dirty="0" smtClean="0">
                <a:solidFill>
                  <a:schemeClr val="tx1"/>
                </a:solidFill>
                <a:latin typeface="Times New Roman" panose="02020603050405020304" pitchFamily="18" charset="0"/>
                <a:cs typeface="Times New Roman" panose="02020603050405020304" pitchFamily="18" charset="0"/>
              </a:rPr>
              <a:t>2“</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rgbClr val="FF0000"/>
                </a:solidFill>
                <a:latin typeface="Times New Roman" panose="02020603050405020304" pitchFamily="18" charset="0"/>
                <a:cs typeface="Times New Roman" panose="02020603050405020304" pitchFamily="18" charset="0"/>
              </a:rPr>
              <a:t># error message</a:t>
            </a:r>
          </a:p>
          <a:p>
            <a:pPr algn="just"/>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log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--decorate --graph </a:t>
            </a:r>
            <a:r>
              <a:rPr lang="en-US" altLang="en-US" sz="1100" dirty="0" smtClean="0">
                <a:solidFill>
                  <a:schemeClr val="tx1"/>
                </a:solidFill>
                <a:latin typeface="Times New Roman" panose="02020603050405020304" pitchFamily="18" charset="0"/>
                <a:cs typeface="Times New Roman" panose="02020603050405020304" pitchFamily="18" charset="0"/>
              </a:rPr>
              <a:t>–all</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reset </a:t>
            </a:r>
            <a:r>
              <a:rPr lang="en-US" altLang="en-US" sz="1100" b="1" dirty="0">
                <a:solidFill>
                  <a:srgbClr val="FF0000"/>
                </a:solidFill>
                <a:latin typeface="Times New Roman" panose="02020603050405020304" pitchFamily="18" charset="0"/>
                <a:cs typeface="Times New Roman" panose="02020603050405020304" pitchFamily="18" charset="0"/>
              </a:rPr>
              <a:t>–hard origin/master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reset to specific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commit  (HEAD, HEAD~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or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f7f3f6d) </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rgbClr val="FF0000"/>
                </a:solidFill>
                <a:latin typeface="Times New Roman" panose="02020603050405020304" pitchFamily="18" charset="0"/>
                <a:cs typeface="Times New Roman" panose="02020603050405020304" pitchFamily="18" charset="0"/>
              </a:rPr>
              <a:t> </a:t>
            </a:r>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328260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18:  Applying specific changes from a given commit</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4903555" y="2267466"/>
            <a:ext cx="3062809" cy="1036680"/>
          </a:xfrm>
          <a:prstGeom prst="borderCallout1">
            <a:avLst>
              <a:gd name="adj1" fmla="val 46094"/>
              <a:gd name="adj2" fmla="val -4307"/>
              <a:gd name="adj3" fmla="val 111096"/>
              <a:gd name="adj4" fmla="val -3352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How to create commit which is based on commit B and contains only specific changes from commit D (without commits B and E) ?</a:t>
            </a:r>
          </a:p>
          <a:p>
            <a:pPr lvl="0" algn="just"/>
            <a:endParaRPr lang="en-US" sz="1100" dirty="0">
              <a:solidFill>
                <a:schemeClr val="tx1"/>
              </a:solidFill>
              <a:latin typeface="Times New Roman" panose="02020603050405020304" pitchFamily="18" charset="0"/>
              <a:cs typeface="Times New Roman" panose="02020603050405020304" pitchFamily="18" charset="0"/>
            </a:endParaRPr>
          </a:p>
          <a:p>
            <a:pPr lvl="0" algn="just"/>
            <a:r>
              <a:rPr lang="en-US" sz="1100" dirty="0" smtClean="0">
                <a:solidFill>
                  <a:schemeClr val="tx1"/>
                </a:solidFill>
                <a:latin typeface="Times New Roman" panose="02020603050405020304" pitchFamily="18" charset="0"/>
                <a:cs typeface="Times New Roman" panose="02020603050405020304" pitchFamily="18" charset="0"/>
              </a:rPr>
              <a:t>This examples is also works for branches and tags.</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7524" y="1315628"/>
            <a:ext cx="5841711" cy="4662815"/>
          </a:xfrm>
          <a:prstGeom prst="rect">
            <a:avLst/>
          </a:prstGeom>
        </p:spPr>
        <p:txBody>
          <a:bodyPr wrap="square">
            <a:spAutoFit/>
          </a:bodyPr>
          <a:lstStyle/>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init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practice18</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practice18</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“B"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b.txt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“B“</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“C"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c.txt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“C“</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“D1" &gt;  d1.txt</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tx1"/>
                </a:solidFill>
                <a:latin typeface="Times New Roman" panose="02020603050405020304" pitchFamily="18" charset="0"/>
                <a:cs typeface="Times New Roman" panose="02020603050405020304" pitchFamily="18" charset="0"/>
              </a:rPr>
              <a:t>D2"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d2.txt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  </a:t>
            </a: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tx1"/>
                </a:solidFill>
                <a:latin typeface="Times New Roman" panose="02020603050405020304" pitchFamily="18" charset="0"/>
                <a:cs typeface="Times New Roman" panose="02020603050405020304" pitchFamily="18" charset="0"/>
              </a:rPr>
              <a:t>D3"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d3.txt</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D“</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“E"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e.txt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“E“</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branch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show all branches</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 see commits hashes</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sz="1100" b="1" dirty="0">
                <a:solidFill>
                  <a:schemeClr val="tx1"/>
                </a:solidFill>
                <a:latin typeface="Times New Roman" panose="02020603050405020304" pitchFamily="18" charset="0"/>
                <a:cs typeface="Times New Roman" panose="02020603050405020304" pitchFamily="18" charset="0"/>
              </a:rPr>
              <a:t>a928e28</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checkout commit with the message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B”</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sz="1100" b="1" dirty="0">
                <a:solidFill>
                  <a:schemeClr val="tx1"/>
                </a:solidFill>
                <a:latin typeface="Times New Roman" panose="02020603050405020304" pitchFamily="18" charset="0"/>
                <a:cs typeface="Times New Roman" panose="02020603050405020304" pitchFamily="18" charset="0"/>
              </a:rPr>
              <a:t>48a5785</a:t>
            </a:r>
            <a:r>
              <a:rPr lang="en-US" altLang="en-US" sz="1100" dirty="0">
                <a:solidFill>
                  <a:schemeClr val="tx1"/>
                </a:solidFill>
                <a:latin typeface="Times New Roman" panose="02020603050405020304" pitchFamily="18" charset="0"/>
                <a:cs typeface="Times New Roman" panose="02020603050405020304" pitchFamily="18" charset="0"/>
              </a:rPr>
              <a:t> d1.txt </a:t>
            </a:r>
            <a:r>
              <a:rPr lang="en-US" altLang="en-US" sz="1100" dirty="0" smtClean="0">
                <a:solidFill>
                  <a:schemeClr val="tx1"/>
                </a:solidFill>
                <a:latin typeface="Times New Roman" panose="02020603050405020304" pitchFamily="18" charset="0"/>
                <a:cs typeface="Times New Roman" panose="02020603050405020304" pitchFamily="18" charset="0"/>
              </a:rPr>
              <a:t>d3.txt </a:t>
            </a:r>
            <a:r>
              <a:rPr lang="en-US" sz="1100" dirty="0">
                <a:solidFill>
                  <a:schemeClr val="bg1">
                    <a:lumMod val="50000"/>
                  </a:schemeClr>
                </a:solidFill>
                <a:latin typeface="Times New Roman" panose="02020603050405020304" pitchFamily="18" charset="0"/>
                <a:cs typeface="Times New Roman" panose="02020603050405020304" pitchFamily="18" charset="0"/>
              </a:rPr>
              <a:t># checkout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specific files from commit </a:t>
            </a:r>
            <a:r>
              <a:rPr lang="en-US" sz="1100" dirty="0">
                <a:solidFill>
                  <a:schemeClr val="bg1">
                    <a:lumMod val="50000"/>
                  </a:schemeClr>
                </a:solidFill>
                <a:latin typeface="Times New Roman" panose="02020603050405020304" pitchFamily="18" charset="0"/>
                <a:cs typeface="Times New Roman" panose="02020603050405020304" pitchFamily="18" charset="0"/>
              </a:rPr>
              <a:t>with the message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“D</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status</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commit –m “Merge D onto B”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commit based on commit “B” and files d1.txt, d3.txt</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rgbClr val="FF0000"/>
                </a:solidFill>
                <a:latin typeface="Times New Roman" panose="02020603050405020304" pitchFamily="18" charset="0"/>
                <a:cs typeface="Times New Roman" panose="02020603050405020304" pitchFamily="18" charset="0"/>
              </a:rPr>
              <a:t> </a:t>
            </a:r>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74402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R</a:t>
            </a:r>
            <a:r>
              <a:rPr lang="en-US" b="1" dirty="0" smtClean="0">
                <a:solidFill>
                  <a:srgbClr val="0070C0"/>
                </a:solidFill>
                <a:effectLst>
                  <a:outerShdw blurRad="38100" dist="38100" dir="2700000" algn="tl">
                    <a:srgbClr val="000000">
                      <a:alpha val="43137"/>
                    </a:srgbClr>
                  </a:outerShdw>
                </a:effectLst>
                <a:latin typeface="Arial" charset="0"/>
                <a:cs typeface="Arial" charset="0"/>
              </a:rPr>
              <a:t>eferences</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15"/>
          <p:cNvSpPr/>
          <p:nvPr/>
        </p:nvSpPr>
        <p:spPr>
          <a:xfrm>
            <a:off x="956997" y="1554060"/>
            <a:ext cx="7147557" cy="4616648"/>
          </a:xfrm>
          <a:prstGeom prst="rect">
            <a:avLst/>
          </a:prstGeom>
          <a:solidFill>
            <a:schemeClr val="bg1"/>
          </a:solidFill>
        </p:spPr>
        <p:txBody>
          <a:bodyPr wrap="square">
            <a:spAutoFit/>
          </a:bodyPr>
          <a:lstStyle/>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Practical Git Repository</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2"/>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2"/>
              </a:rPr>
              <a:t>github.com/practicalgit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download</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3"/>
              </a:rPr>
              <a:t>https://git-scm.com/downloads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Documentation: </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https</a:t>
            </a:r>
            <a:r>
              <a:rPr lang="en-US" altLang="en-US" sz="1400" dirty="0">
                <a:solidFill>
                  <a:schemeClr val="tx1"/>
                </a:solidFill>
                <a:latin typeface="Times New Roman" panose="02020603050405020304" pitchFamily="18" charset="0"/>
                <a:cs typeface="Times New Roman" panose="02020603050405020304" pitchFamily="18" charset="0"/>
                <a:hlinkClick r:id="rId4"/>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git-scm.com/doc</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Pro: </a:t>
            </a:r>
            <a:r>
              <a:rPr lang="en-US" altLang="en-US" sz="1400" dirty="0">
                <a:solidFill>
                  <a:schemeClr val="tx1"/>
                </a:solidFill>
                <a:latin typeface="Times New Roman" panose="02020603050405020304" pitchFamily="18" charset="0"/>
                <a:cs typeface="Times New Roman" panose="02020603050405020304" pitchFamily="18" charset="0"/>
                <a:hlinkClick r:id="rId5"/>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5"/>
              </a:rPr>
              <a:t>progit2.s3.amazonaws.com/en/2015-10-08-0e4f1/progit-en.866.pdf</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Becoming a Git Guru: </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https</a:t>
            </a:r>
            <a:r>
              <a:rPr lang="en-US" altLang="en-US" sz="1400" dirty="0">
                <a:solidFill>
                  <a:schemeClr val="tx1"/>
                </a:solidFill>
                <a:latin typeface="Times New Roman" panose="02020603050405020304" pitchFamily="18" charset="0"/>
                <a:cs typeface="Times New Roman" panose="02020603050405020304" pitchFamily="18" charset="0"/>
                <a:hlinkClick r:id="rId6"/>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www.atlassian.com/git/tutorials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7"/>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7"/>
              </a:rPr>
              <a:t>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 Help</a:t>
            </a:r>
            <a:r>
              <a:rPr lang="en-US" altLang="en-US" sz="1400" dirty="0" smtClean="0">
                <a:solidFill>
                  <a:schemeClr val="tx1"/>
                </a:solidFill>
                <a:latin typeface="Times New Roman" panose="02020603050405020304" pitchFamily="18" charset="0"/>
                <a:cs typeface="Times New Roman" panose="02020603050405020304" pitchFamily="18" charset="0"/>
              </a:rPr>
              <a:t>: </a:t>
            </a:r>
            <a:r>
              <a:rPr lang="en-US" altLang="en-US" sz="1400" dirty="0" smtClean="0">
                <a:solidFill>
                  <a:schemeClr val="tx1"/>
                </a:solidFill>
                <a:latin typeface="Times New Roman" panose="02020603050405020304" pitchFamily="18" charset="0"/>
                <a:cs typeface="Times New Roman" panose="02020603050405020304" pitchFamily="18" charset="0"/>
                <a:hlinkClick r:id="rId8"/>
              </a:rPr>
              <a:t>https</a:t>
            </a:r>
            <a:r>
              <a:rPr lang="en-US" altLang="en-US" sz="1400" dirty="0">
                <a:solidFill>
                  <a:schemeClr val="tx1"/>
                </a:solidFill>
                <a:latin typeface="Times New Roman" panose="02020603050405020304" pitchFamily="18" charset="0"/>
                <a:cs typeface="Times New Roman" panose="02020603050405020304" pitchFamily="18" charset="0"/>
                <a:hlinkClick r:id="rId8"/>
              </a:rPr>
              <a:t>://help.github.com/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Tutorial: </a:t>
            </a:r>
            <a:r>
              <a:rPr lang="en-US" altLang="en-US" sz="1400" dirty="0">
                <a:solidFill>
                  <a:schemeClr val="tx1"/>
                </a:solidFill>
                <a:latin typeface="Times New Roman" panose="02020603050405020304" pitchFamily="18" charset="0"/>
                <a:cs typeface="Times New Roman" panose="02020603050405020304" pitchFamily="18" charset="0"/>
                <a:hlinkClick r:id="rId9"/>
              </a:rPr>
              <a:t>http://www.vogella.com/tutorials/Git/article.html</a:t>
            </a:r>
            <a:endParaRPr lang="en-US" altLang="en-US" sz="1400" dirty="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Getting Git Right: </a:t>
            </a:r>
            <a:r>
              <a:rPr lang="en-US" altLang="en-US" sz="1400" dirty="0">
                <a:solidFill>
                  <a:schemeClr val="tx1"/>
                </a:solidFill>
                <a:latin typeface="Times New Roman" panose="02020603050405020304" pitchFamily="18" charset="0"/>
                <a:cs typeface="Times New Roman" panose="02020603050405020304" pitchFamily="18" charset="0"/>
                <a:hlinkClick r:id="rId10"/>
              </a:rPr>
              <a:t>https://www.atlassian.com/git</a:t>
            </a:r>
            <a:r>
              <a:rPr lang="en-US" altLang="en-US" sz="1400" dirty="0" smtClean="0">
                <a:solidFill>
                  <a:schemeClr val="tx1"/>
                </a:solidFill>
                <a:latin typeface="Times New Roman" panose="02020603050405020304" pitchFamily="18" charset="0"/>
                <a:cs typeface="Times New Roman" panose="02020603050405020304" pitchFamily="18" charset="0"/>
                <a:hlinkClick r:id="rId10"/>
              </a:rPr>
              <a: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Cheat Sheet: </a:t>
            </a:r>
            <a:r>
              <a:rPr lang="en-US" sz="1400" dirty="0">
                <a:solidFill>
                  <a:schemeClr val="tx1"/>
                </a:solidFill>
                <a:latin typeface="Times New Roman" panose="02020603050405020304" pitchFamily="18" charset="0"/>
                <a:cs typeface="Times New Roman" panose="02020603050405020304" pitchFamily="18" charset="0"/>
                <a:hlinkClick r:id="rId11"/>
              </a:rPr>
              <a:t>http://developer.exoplatform.org/docs/scm/git/cheatsheet</a:t>
            </a:r>
            <a:r>
              <a:rPr lang="en-US" sz="1400" dirty="0" smtClean="0">
                <a:hlinkClick r:id="rId11"/>
              </a:rPr>
              <a:t>/</a:t>
            </a:r>
            <a:endParaRPr lang="en-US" sz="1400" dirty="0" smtClean="0"/>
          </a:p>
          <a:p>
            <a:endParaRPr lang="en-US" sz="1400" dirty="0"/>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for Scientists: </a:t>
            </a:r>
            <a:r>
              <a:rPr lang="en-US" sz="1400" dirty="0">
                <a:solidFill>
                  <a:schemeClr val="tx1"/>
                </a:solidFill>
                <a:latin typeface="Times New Roman" panose="02020603050405020304" pitchFamily="18" charset="0"/>
                <a:cs typeface="Times New Roman" panose="02020603050405020304" pitchFamily="18" charset="0"/>
                <a:hlinkClick r:id="rId12"/>
              </a:rPr>
              <a:t>http://nyuccl.org/pages/gittutorial</a:t>
            </a:r>
            <a:r>
              <a:rPr lang="en-US" sz="1400" dirty="0" smtClean="0">
                <a:solidFill>
                  <a:schemeClr val="tx1"/>
                </a:solidFill>
                <a:latin typeface="Times New Roman" panose="02020603050405020304" pitchFamily="18" charset="0"/>
                <a:cs typeface="Times New Roman" panose="02020603050405020304" pitchFamily="18" charset="0"/>
                <a:hlinkClick r:id="rId12"/>
              </a:rPr>
              <a:t>/</a:t>
            </a:r>
            <a:endParaRPr lang="en-US" alt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8996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Distribution</a:t>
            </a:r>
          </a:p>
        </p:txBody>
      </p:sp>
      <p:pic>
        <p:nvPicPr>
          <p:cNvPr id="4" name="Picture 3"/>
          <p:cNvPicPr>
            <a:picLocks noChangeAspect="1"/>
          </p:cNvPicPr>
          <p:nvPr/>
        </p:nvPicPr>
        <p:blipFill>
          <a:blip r:embed="rId2"/>
          <a:stretch>
            <a:fillRect/>
          </a:stretch>
        </p:blipFill>
        <p:spPr>
          <a:xfrm>
            <a:off x="1344324" y="2273878"/>
            <a:ext cx="5829300" cy="2171700"/>
          </a:xfrm>
          <a:prstGeom prst="rect">
            <a:avLst/>
          </a:prstGeom>
        </p:spPr>
      </p:pic>
      <p:sp>
        <p:nvSpPr>
          <p:cNvPr id="7" name="Rectangle 6"/>
          <p:cNvSpPr/>
          <p:nvPr/>
        </p:nvSpPr>
        <p:spPr bwMode="auto">
          <a:xfrm>
            <a:off x="2840182" y="2493818"/>
            <a:ext cx="935182" cy="2043546"/>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5735783" y="2493818"/>
            <a:ext cx="990600" cy="2043546"/>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2888673" y="466551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5943600" y="4665518"/>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25110264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2"/>
          <p:cNvSpPr txBox="1">
            <a:spLocks noGrp="1" noChangeArrowheads="1"/>
          </p:cNvSpPr>
          <p:nvPr/>
        </p:nvSpPr>
        <p:spPr bwMode="black">
          <a:xfrm>
            <a:off x="8101013" y="6500813"/>
            <a:ext cx="1006475" cy="320675"/>
          </a:xfrm>
          <a:prstGeom prst="rect">
            <a:avLst/>
          </a:prstGeom>
          <a:noFill/>
          <a:ln w="9525">
            <a:noFill/>
            <a:miter lim="800000"/>
            <a:headEnd/>
            <a:tailEnd/>
          </a:ln>
        </p:spPr>
        <p:txBody>
          <a:bodyPr/>
          <a:lstStyle/>
          <a:p>
            <a:pPr algn="r" rtl="1">
              <a:spcBef>
                <a:spcPct val="50000"/>
              </a:spcBef>
            </a:pPr>
            <a:fld id="{A70C78A8-F49F-424F-A38A-F63D162EEC98}" type="slidenum">
              <a:rPr lang="he-IL" sz="1000" b="1">
                <a:solidFill>
                  <a:srgbClr val="FFFFFF"/>
                </a:solidFill>
              </a:rPr>
              <a:pPr algn="r" rtl="1">
                <a:spcBef>
                  <a:spcPct val="50000"/>
                </a:spcBef>
              </a:pPr>
              <a:t>70</a:t>
            </a:fld>
            <a:endParaRPr lang="en-US" sz="1000" b="1">
              <a:solidFill>
                <a:srgbClr val="FFFFFF"/>
              </a:solidFill>
            </a:endParaRPr>
          </a:p>
        </p:txBody>
      </p:sp>
      <p:pic>
        <p:nvPicPr>
          <p:cNvPr id="635907" name="Picture 14"/>
          <p:cNvPicPr>
            <a:picLocks noChangeAspect="1" noChangeArrowheads="1"/>
          </p:cNvPicPr>
          <p:nvPr/>
        </p:nvPicPr>
        <p:blipFill>
          <a:blip r:embed="rId2"/>
          <a:srcRect/>
          <a:stretch>
            <a:fillRect/>
          </a:stretch>
        </p:blipFill>
        <p:spPr bwMode="auto">
          <a:xfrm>
            <a:off x="6884988" y="860425"/>
            <a:ext cx="1481137" cy="1481138"/>
          </a:xfrm>
          <a:prstGeom prst="rect">
            <a:avLst/>
          </a:prstGeom>
          <a:noFill/>
          <a:ln w="9525" algn="ctr">
            <a:solidFill>
              <a:srgbClr val="ADB7FD"/>
            </a:solidFill>
            <a:miter lim="800000"/>
            <a:headEnd/>
            <a:tailEnd/>
          </a:ln>
          <a:effectLst>
            <a:outerShdw dist="107763" dir="2700000" algn="ctr" rotWithShape="0">
              <a:srgbClr val="808080">
                <a:alpha val="50000"/>
              </a:srgbClr>
            </a:outerShdw>
          </a:effectLst>
          <a:extLst/>
        </p:spPr>
      </p:pic>
      <p:sp>
        <p:nvSpPr>
          <p:cNvPr id="869401" name="Rectangle 25"/>
          <p:cNvSpPr>
            <a:spLocks noChangeArrowheads="1"/>
          </p:cNvSpPr>
          <p:nvPr/>
        </p:nvSpPr>
        <p:spPr bwMode="auto">
          <a:xfrm>
            <a:off x="3282643" y="3054350"/>
            <a:ext cx="2492990" cy="668034"/>
          </a:xfrm>
          <a:prstGeom prst="rect">
            <a:avLst/>
          </a:prstGeom>
          <a:noFill/>
          <a:ln>
            <a:noFill/>
          </a:ln>
          <a:effectLst>
            <a:prstShdw prst="shdw17" dist="17961" dir="2700000">
              <a:schemeClr val="accent1">
                <a:gamma/>
                <a:shade val="60000"/>
                <a:invGamma/>
              </a:schemeClr>
            </a:prstShdw>
          </a:effectLst>
          <a:extLst/>
        </p:spPr>
        <p:txBody>
          <a:bodyPr wrap="none" tIns="18000">
            <a:spAutoFit/>
          </a:bodyPr>
          <a:lstStyle/>
          <a:p>
            <a:pPr algn="ctr">
              <a:lnSpc>
                <a:spcPct val="120000"/>
              </a:lnSpc>
              <a:spcBef>
                <a:spcPct val="50000"/>
              </a:spcBef>
              <a:defRPr/>
            </a:pPr>
            <a:r>
              <a:rPr lang="en-US" sz="3600" b="1" dirty="0">
                <a:solidFill>
                  <a:srgbClr val="0070C0"/>
                </a:solidFill>
                <a:effectLst>
                  <a:outerShdw blurRad="38100" dist="38100" dir="2700000" algn="tl">
                    <a:srgbClr val="000000">
                      <a:alpha val="43137"/>
                    </a:srgbClr>
                  </a:outerShdw>
                </a:effectLst>
              </a:rPr>
              <a:t>Thank </a:t>
            </a:r>
            <a:r>
              <a:rPr lang="en-US" sz="3600" b="1" dirty="0" smtClean="0">
                <a:solidFill>
                  <a:srgbClr val="0070C0"/>
                </a:solidFill>
                <a:effectLst>
                  <a:outerShdw blurRad="38100" dist="38100" dir="2700000" algn="tl">
                    <a:srgbClr val="000000">
                      <a:alpha val="43137"/>
                    </a:srgbClr>
                  </a:outerShdw>
                </a:effectLst>
              </a:rPr>
              <a:t>you</a:t>
            </a:r>
            <a:endParaRPr lang="en-US" sz="3600" b="1" dirty="0">
              <a:solidFill>
                <a:srgbClr val="0070C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3525031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3666388"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chemeClr val="tx1"/>
                </a:solidFill>
              </a:rPr>
              <a:t>Git History</a:t>
            </a:r>
          </a:p>
          <a:p>
            <a:pPr marL="285750" indent="-285750">
              <a:buFont typeface="Wingdings" panose="05000000000000000000" pitchFamily="2" charset="2"/>
              <a:buChar char="ü"/>
            </a:pPr>
            <a:endParaRPr lang="en-US" sz="1800" b="1" dirty="0" smtClean="0">
              <a:solidFill>
                <a:schemeClr val="tx1"/>
              </a:solidFill>
            </a:endParaRPr>
          </a:p>
          <a:p>
            <a:pPr marL="285750" indent="-285750">
              <a:buFont typeface="Wingdings" panose="05000000000000000000" pitchFamily="2" charset="2"/>
              <a:buChar char="ü"/>
            </a:pPr>
            <a:r>
              <a:rPr lang="en-US" sz="1800" b="1" dirty="0" smtClean="0">
                <a:solidFill>
                  <a:schemeClr val="tx1"/>
                </a:solidFill>
              </a:rPr>
              <a:t>Git Version control System</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adding </a:t>
            </a:r>
            <a:r>
              <a:rPr lang="en-US" sz="1800" b="1" dirty="0">
                <a:solidFill>
                  <a:schemeClr val="tx1"/>
                </a:solidFill>
              </a:rPr>
              <a:t>to a Git repository</a:t>
            </a:r>
            <a:endParaRPr lang="en-US" sz="1800" b="1" dirty="0" smtClean="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Snapshots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Distribution</a:t>
            </a:r>
            <a:endParaRPr lang="en-US" sz="1800" b="1" dirty="0">
              <a:solidFill>
                <a:schemeClr val="tx1"/>
              </a:solidFill>
            </a:endParaRPr>
          </a:p>
        </p:txBody>
      </p:sp>
    </p:spTree>
    <p:extLst>
      <p:ext uri="{BB962C8B-B14F-4D97-AF65-F5344CB8AC3E}">
        <p14:creationId xmlns:p14="http://schemas.microsoft.com/office/powerpoint/2010/main" val="2458748954"/>
      </p:ext>
    </p:extLst>
  </p:cSld>
  <p:clrMapOvr>
    <a:masterClrMapping/>
  </p:clrMapOvr>
  <p:timing>
    <p:tnLst>
      <p:par>
        <p:cTn id="1" dur="indefinite" restart="never" nodeType="tmRoot"/>
      </p:par>
    </p:tnLst>
  </p:timing>
</p:sld>
</file>

<file path=ppt/theme/_rels/them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1_10 September 2009">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1_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lnDef>
  </a:objectDefaults>
  <a:extraClrSchemeLst>
    <a:extraClrScheme>
      <a:clrScheme name="1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10 September 2009">
  <a:themeElements>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2_10 September 200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pectrum">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Spectrum">
      <a:majorFont>
        <a:latin typeface="Corbel"/>
        <a:ea typeface=""/>
        <a:cs typeface=""/>
        <a:font script="Jpan" typeface="ＭＳ ゴシック"/>
      </a:majorFont>
      <a:minorFont>
        <a:latin typeface="Calibri"/>
        <a:ea typeface=""/>
        <a:cs typeface=""/>
        <a:font script="Jpan" typeface="ＭＳ ゴシック"/>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26010</TotalTime>
  <Words>4385</Words>
  <Application>Microsoft Office PowerPoint</Application>
  <PresentationFormat>On-screen Show (4:3)</PresentationFormat>
  <Paragraphs>810</Paragraphs>
  <Slides>70</Slides>
  <Notes>1</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70</vt:i4>
      </vt:variant>
    </vt:vector>
  </HeadingPairs>
  <TitlesOfParts>
    <vt:vector size="91" baseType="lpstr">
      <vt:lpstr>ＭＳ Ｐゴシック</vt:lpstr>
      <vt:lpstr>ＭＳ Ｐゴシック</vt:lpstr>
      <vt:lpstr>Arial</vt:lpstr>
      <vt:lpstr>Bookman Old Style</vt:lpstr>
      <vt:lpstr>Calibri</vt:lpstr>
      <vt:lpstr>Consolas</vt:lpstr>
      <vt:lpstr>Corbel</vt:lpstr>
      <vt:lpstr>Courier New</vt:lpstr>
      <vt:lpstr>Gill Sans MT</vt:lpstr>
      <vt:lpstr>Helvetica</vt:lpstr>
      <vt:lpstr>Helvetica Neue</vt:lpstr>
      <vt:lpstr>Times New Roman</vt:lpstr>
      <vt:lpstr>Wingdings</vt:lpstr>
      <vt:lpstr>Wingdings 2</vt:lpstr>
      <vt:lpstr>Wingdings 3</vt:lpstr>
      <vt:lpstr>1_10 September 2009</vt:lpstr>
      <vt:lpstr>2_10 September 2009</vt:lpstr>
      <vt:lpstr>Median</vt:lpstr>
      <vt:lpstr>3_Median</vt:lpstr>
      <vt:lpstr>Spectrum</vt:lpstr>
      <vt:lpstr>Origin</vt:lpstr>
      <vt:lpstr>Practical Git Guide</vt:lpstr>
      <vt:lpstr>Agenda</vt:lpstr>
      <vt:lpstr>Motivation</vt:lpstr>
      <vt:lpstr>Motivation – Version Control</vt:lpstr>
      <vt:lpstr>Motivation – Backup</vt:lpstr>
      <vt:lpstr>Motivation – Collaboration</vt:lpstr>
      <vt:lpstr>Motivation – Distribution</vt:lpstr>
      <vt:lpstr>Agenda</vt:lpstr>
      <vt:lpstr>Git Overview </vt:lpstr>
      <vt:lpstr>Git Overview -  History</vt:lpstr>
      <vt:lpstr>Git Overview -  Git point of view on any project’s files </vt:lpstr>
      <vt:lpstr>Git Overview -  Snapshots not differences</vt:lpstr>
      <vt:lpstr>Git Overview -  Adding to a Git repository</vt:lpstr>
      <vt:lpstr>Git Overview – 3 states</vt:lpstr>
      <vt:lpstr>Git Overview -  Snapshots (Commits) </vt:lpstr>
      <vt:lpstr>Git Overview – recording changes to the repository</vt:lpstr>
      <vt:lpstr>Git Overview -  Data transport workflow</vt:lpstr>
      <vt:lpstr>Git Overview -  Workflow example</vt:lpstr>
      <vt:lpstr>Git Overview -  Summary of Git Terminology</vt:lpstr>
      <vt:lpstr>Git Overview -  Summary of Git Terminology</vt:lpstr>
      <vt:lpstr>Git Overview - Commands </vt:lpstr>
      <vt:lpstr>Agenda</vt:lpstr>
      <vt:lpstr>Git Internals </vt:lpstr>
      <vt:lpstr>Git Internals -  .git</vt:lpstr>
      <vt:lpstr>Git Internals – What is Trees and Blobs really ?</vt:lpstr>
      <vt:lpstr>Git Internals – What is Trees and Blobs really ?</vt:lpstr>
      <vt:lpstr>Git Internals – What is Commit really ?</vt:lpstr>
      <vt:lpstr>Git Internals -  What is Commit really ?</vt:lpstr>
      <vt:lpstr>Git Internals – What is Commit really ?</vt:lpstr>
      <vt:lpstr>Git Internals -  What is Commit really ?</vt:lpstr>
      <vt:lpstr>Git Internals -  What is Branch really ?</vt:lpstr>
      <vt:lpstr>Git Internals – What is Branch really ?</vt:lpstr>
      <vt:lpstr>Git Internals – What is Tag really ?  </vt:lpstr>
      <vt:lpstr>Git Internals – What is Tag really ?  </vt:lpstr>
      <vt:lpstr>Git Internals – What is Tag really ?  </vt:lpstr>
      <vt:lpstr>Agenda</vt:lpstr>
      <vt:lpstr>GitHub : Set Up Git </vt:lpstr>
      <vt:lpstr>GitHub: Generating SSH keys  </vt:lpstr>
      <vt:lpstr>GitHub : Creating Account </vt:lpstr>
      <vt:lpstr>GitHub : Verifying Account </vt:lpstr>
      <vt:lpstr>GitHub: Creating first repository </vt:lpstr>
      <vt:lpstr>Agenda</vt:lpstr>
      <vt:lpstr>Practice 1: Introduction </vt:lpstr>
      <vt:lpstr>Practice 2: Commit References </vt:lpstr>
      <vt:lpstr>Practice 3:  Recording Changes to the Repository</vt:lpstr>
      <vt:lpstr>Practice 4:  Getting Git Repository</vt:lpstr>
      <vt:lpstr>Practice 5:  Working with Remotes </vt:lpstr>
      <vt:lpstr>Practice 6:  Tags </vt:lpstr>
      <vt:lpstr>Practice 7:  Git Aliases </vt:lpstr>
      <vt:lpstr>Practice 8:  Reset Demystified  </vt:lpstr>
      <vt:lpstr>Practice 8:  Reset Demystified  </vt:lpstr>
      <vt:lpstr>Practice 8:  Reset Demystified  </vt:lpstr>
      <vt:lpstr>Practice 8:  Reset Demystified  </vt:lpstr>
      <vt:lpstr>Practice 9:  Squashing   </vt:lpstr>
      <vt:lpstr>Practice 10:  Branching</vt:lpstr>
      <vt:lpstr>Practice 10:  Branching</vt:lpstr>
      <vt:lpstr>Practice 10: Branching </vt:lpstr>
      <vt:lpstr>Practice 10: Branching </vt:lpstr>
      <vt:lpstr>Practice 10: Branching </vt:lpstr>
      <vt:lpstr>Practice 11:  Branch Management </vt:lpstr>
      <vt:lpstr>Practice 12:  Basic Merging </vt:lpstr>
      <vt:lpstr>Practice 13:  Rebase </vt:lpstr>
      <vt:lpstr>Practice 13:  Rebase </vt:lpstr>
      <vt:lpstr>Practice 14:  More interesting Rebase </vt:lpstr>
      <vt:lpstr>Practice 14:  More interesting Rebase </vt:lpstr>
      <vt:lpstr>Practice 15:  Stashing and Cleaning  </vt:lpstr>
      <vt:lpstr>Practice 17:  Handling concurrent remote commits </vt:lpstr>
      <vt:lpstr>Practice 18:  Applying specific changes from a given commit </vt:lpstr>
      <vt:lpstr>References   </vt:lpstr>
      <vt:lpstr>PowerPoint Presentation</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Big Data</dc:title>
  <dc:creator>Labuser</dc:creator>
  <cp:lastModifiedBy>Yura Zharkovsky</cp:lastModifiedBy>
  <cp:revision>1405</cp:revision>
  <dcterms:created xsi:type="dcterms:W3CDTF">2012-07-16T01:24:37Z</dcterms:created>
  <dcterms:modified xsi:type="dcterms:W3CDTF">2015-11-29T16:25:01Z</dcterms:modified>
</cp:coreProperties>
</file>